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mp4" ContentType="video/mp4"/>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Lst>
  <p:notesMasterIdLst>
    <p:notesMasterId r:id="rId22"/>
  </p:notesMasterIdLst>
  <p:sldIdLst>
    <p:sldId id="278" r:id="rId4"/>
    <p:sldId id="279" r:id="rId5"/>
    <p:sldId id="280" r:id="rId6"/>
    <p:sldId id="283" r:id="rId7"/>
    <p:sldId id="262" r:id="rId8"/>
    <p:sldId id="267" r:id="rId9"/>
    <p:sldId id="256" r:id="rId10"/>
    <p:sldId id="276" r:id="rId11"/>
    <p:sldId id="258" r:id="rId12"/>
    <p:sldId id="284" r:id="rId13"/>
    <p:sldId id="260" r:id="rId14"/>
    <p:sldId id="259" r:id="rId15"/>
    <p:sldId id="277" r:id="rId16"/>
    <p:sldId id="275" r:id="rId17"/>
    <p:sldId id="272" r:id="rId18"/>
    <p:sldId id="270" r:id="rId19"/>
    <p:sldId id="281" r:id="rId20"/>
    <p:sldId id="28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98" autoAdjust="0"/>
  </p:normalViewPr>
  <p:slideViewPr>
    <p:cSldViewPr>
      <p:cViewPr varScale="1">
        <p:scale>
          <a:sx n="66" d="100"/>
          <a:sy n="66" d="100"/>
        </p:scale>
        <p:origin x="-1506" y="-114"/>
      </p:cViewPr>
      <p:guideLst>
        <p:guide orient="horz" pos="2160"/>
        <p:guide pos="2880"/>
      </p:guideLst>
    </p:cSldViewPr>
  </p:slideViewPr>
  <p:notesTextViewPr>
    <p:cViewPr>
      <p:scale>
        <a:sx n="150" d="100"/>
        <a:sy n="150" d="100"/>
      </p:scale>
      <p:origin x="0" y="0"/>
    </p:cViewPr>
  </p:notesTextViewPr>
  <p:notesViewPr>
    <p:cSldViewPr>
      <p:cViewPr varScale="1">
        <p:scale>
          <a:sx n="39" d="100"/>
          <a:sy n="39" d="100"/>
        </p:scale>
        <p:origin x="-156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6AE1F-A45D-4A71-8111-F3329C624CFA}" type="datetimeFigureOut">
              <a:rPr lang="en-US" smtClean="0"/>
              <a:pPr/>
              <a:t>8/10/2016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15EBF8-04DB-4591-A707-071A85AA5D15}" type="slidenum">
              <a:rPr lang="en-US" smtClean="0"/>
              <a:pPr/>
              <a:t>‹#›</a:t>
            </a:fld>
            <a:endParaRPr lang="en-US"/>
          </a:p>
        </p:txBody>
      </p:sp>
    </p:spTree>
    <p:extLst>
      <p:ext uri="{BB962C8B-B14F-4D97-AF65-F5344CB8AC3E}">
        <p14:creationId xmlns="" xmlns:p14="http://schemas.microsoft.com/office/powerpoint/2010/main" val="316135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ভিডিও</a:t>
            </a:r>
            <a:r>
              <a:rPr lang="en-US" baseline="0" dirty="0" smtClean="0"/>
              <a:t> </a:t>
            </a:r>
            <a:r>
              <a:rPr lang="bn-BD" baseline="0" dirty="0" smtClean="0"/>
              <a:t>ও প্রশ্নোত্তরের মাধ্যমে শিক্ষার্থীদের মনোযোগ আকর্ষণ  করে আজকের পাঠের মানসিক পরিবেশ তৈরির  চেষ্টা করা হয়েছে। স্লাইডে</a:t>
            </a:r>
            <a:r>
              <a:rPr lang="en-US" baseline="0" dirty="0" smtClean="0"/>
              <a:t> </a:t>
            </a:r>
            <a:r>
              <a:rPr lang="bn-BD" baseline="0" dirty="0" smtClean="0"/>
              <a:t>সংযুক্ত ভিডিওটির উপর ক্লিক করে প্রদর্শিত ভিডিওটি দেখিয়ে নিচের প্রশ্নগুলো করতে পারেনঃ</a:t>
            </a:r>
          </a:p>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শুকনো পাতাটি আগুন ছাড়া পুড়ছে কেনো?   সম্ভাব্য উত্তরঃ সূর্যের আলোর সাথে তাপও লেন্সের ভিতর দিয়ে প্রতিসরিত হয়ে এক জায়গায় মিলিত হয়ে তাপের উদ্ভব হচ্ছে।</a:t>
            </a:r>
          </a:p>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আলো প্রতিসরিত হয়ে যে জায়গায় মিলিত হচ্ছে সেখানে কী গঠিত হচ্ছে? সম্ভাব্য উত্তরঃ বিম্ব।</a:t>
            </a:r>
          </a:p>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তবে বিষয় শিক্ষক  ভিন্ন উপায়েও এ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B115EBF8-04DB-4591-A707-071A85AA5D15}" type="slidenum">
              <a:rPr lang="en-US" smtClean="0"/>
              <a:pPr/>
              <a:t>4</a:t>
            </a:fld>
            <a:endParaRPr lang="en-US"/>
          </a:p>
        </p:txBody>
      </p:sp>
    </p:spTree>
    <p:extLst>
      <p:ext uri="{BB962C8B-B14F-4D97-AF65-F5344CB8AC3E}">
        <p14:creationId xmlns="" xmlns:p14="http://schemas.microsoft.com/office/powerpoint/2010/main" val="2321179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এখানে</a:t>
            </a:r>
            <a:r>
              <a:rPr lang="bn-BD" baseline="0" dirty="0" smtClean="0"/>
              <a:t> লেন্সের অভিসারী ক্ষমতা উপস্থাপনের চেষ্টা করা হয়েছে। তবে এখানে বিষয় শিক্ষক লেন্সের পূরুত্বের সাথে অভিসারী ক্ষমতার সম্পর্ক বর্ণনা করতে  পারেন।</a:t>
            </a:r>
            <a:endParaRPr lang="en-US" dirty="0"/>
          </a:p>
        </p:txBody>
      </p:sp>
      <p:sp>
        <p:nvSpPr>
          <p:cNvPr id="4" name="Slide Number Placeholder 3"/>
          <p:cNvSpPr>
            <a:spLocks noGrp="1"/>
          </p:cNvSpPr>
          <p:nvPr>
            <p:ph type="sldNum" sz="quarter" idx="10"/>
          </p:nvPr>
        </p:nvSpPr>
        <p:spPr/>
        <p:txBody>
          <a:bodyPr/>
          <a:lstStyle/>
          <a:p>
            <a:fld id="{B115EBF8-04DB-4591-A707-071A85AA5D15}" type="slidenum">
              <a:rPr lang="en-US" smtClean="0"/>
              <a:pPr/>
              <a:t>13</a:t>
            </a:fld>
            <a:endParaRPr lang="en-US"/>
          </a:p>
        </p:txBody>
      </p:sp>
    </p:spTree>
    <p:extLst>
      <p:ext uri="{BB962C8B-B14F-4D97-AF65-F5344CB8AC3E}">
        <p14:creationId xmlns="" xmlns:p14="http://schemas.microsoft.com/office/powerpoint/2010/main" val="3142579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bn-BD" baseline="0" dirty="0" smtClean="0"/>
              <a:t>শিক্ষার্থীদের কয়েকটি সুবিধাজনক দলে ভাগ করে প্রত্যেক দলকে  স্লাইডে উল্লেখিত কাজটি রশ্মিচিত্র একে সম্পন্ন করতে দিতে পারেন</a:t>
            </a:r>
            <a:r>
              <a:rPr lang="bn-BD" baseline="0" smtClean="0"/>
              <a:t>। </a:t>
            </a:r>
          </a:p>
          <a:p>
            <a:pPr>
              <a:spcBef>
                <a:spcPct val="0"/>
              </a:spcBef>
            </a:pPr>
            <a:endParaRPr lang="en-US" dirty="0"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AAA47D-C39A-4EE3-A238-C1A045145CAA}" type="slidenum">
              <a:rPr lang="en-US"/>
              <a:pPr fontAlgn="base">
                <a:spcBef>
                  <a:spcPct val="0"/>
                </a:spcBef>
                <a:spcAft>
                  <a:spcPct val="0"/>
                </a:spcAft>
              </a:pPr>
              <a:t>14</a:t>
            </a:fld>
            <a:endParaRPr lang="en-US"/>
          </a:p>
        </p:txBody>
      </p:sp>
    </p:spTree>
    <p:extLst>
      <p:ext uri="{BB962C8B-B14F-4D97-AF65-F5344CB8AC3E}">
        <p14:creationId xmlns="" xmlns:p14="http://schemas.microsoft.com/office/powerpoint/2010/main" val="1429805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পাঠটি সম্পর্কে সার্বিকভাবে জানার জন্য মূল্যায়নের ব্যবস্থা করা যেতে পারে।</a:t>
            </a:r>
            <a:endParaRPr lang="en-US" dirty="0" smtClean="0"/>
          </a:p>
          <a:p>
            <a:endParaRPr lang="en-US" dirty="0"/>
          </a:p>
        </p:txBody>
      </p:sp>
      <p:sp>
        <p:nvSpPr>
          <p:cNvPr id="4" name="Slide Number Placeholder 3"/>
          <p:cNvSpPr>
            <a:spLocks noGrp="1"/>
          </p:cNvSpPr>
          <p:nvPr>
            <p:ph type="sldNum" sz="quarter" idx="10"/>
          </p:nvPr>
        </p:nvSpPr>
        <p:spPr/>
        <p:txBody>
          <a:bodyPr/>
          <a:lstStyle/>
          <a:p>
            <a:fld id="{B115EBF8-04DB-4591-A707-071A85AA5D15}" type="slidenum">
              <a:rPr lang="en-US" smtClean="0"/>
              <a:pPr/>
              <a:t>15</a:t>
            </a:fld>
            <a:endParaRPr lang="en-US"/>
          </a:p>
        </p:txBody>
      </p:sp>
    </p:spTree>
    <p:extLst>
      <p:ext uri="{BB962C8B-B14F-4D97-AF65-F5344CB8AC3E}">
        <p14:creationId xmlns="" xmlns:p14="http://schemas.microsoft.com/office/powerpoint/2010/main" val="3465901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আজকের পাঠের</a:t>
            </a:r>
            <a:r>
              <a:rPr lang="bn-BD" baseline="0" dirty="0" smtClean="0"/>
              <a:t> অর্জিত শিখন  দ্বারা শিক্ষার্থীরা যেন তাদের  নিজ নিজ সৃজনশীল প্রতিভার বিকাশ ঘটাতে পারে সে উদ্দেশ্যে এধরনের কাজ দেয়া যেতে পারে। তবে বিষয় শিক্ষক ইচ্ছে করলে অন্য যে কোনো যুক্তিযুক্ত উপায় অবলম্বন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B115EBF8-04DB-4591-A707-071A85AA5D15}" type="slidenum">
              <a:rPr lang="en-US" smtClean="0"/>
              <a:pPr/>
              <a:t>16</a:t>
            </a:fld>
            <a:endParaRPr lang="en-US"/>
          </a:p>
        </p:txBody>
      </p:sp>
    </p:spTree>
    <p:extLst>
      <p:ext uri="{BB962C8B-B14F-4D97-AF65-F5344CB8AC3E}">
        <p14:creationId xmlns="" xmlns:p14="http://schemas.microsoft.com/office/powerpoint/2010/main" val="832280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স্লাইডটি শিরোনাম</a:t>
            </a:r>
            <a:r>
              <a:rPr lang="bn-BD" baseline="0" dirty="0" smtClean="0"/>
              <a:t> লেখাসহ </a:t>
            </a:r>
            <a:r>
              <a:rPr lang="bn-BD" dirty="0" smtClean="0"/>
              <a:t>পাঠ</a:t>
            </a:r>
            <a:r>
              <a:rPr lang="bn-BD" baseline="0" dirty="0" smtClean="0"/>
              <a:t> ঘোষণার জন্য 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B115EBF8-04DB-4591-A707-071A85AA5D15}" type="slidenum">
              <a:rPr lang="en-US" smtClean="0"/>
              <a:pPr/>
              <a:t>5</a:t>
            </a:fld>
            <a:endParaRPr lang="en-US"/>
          </a:p>
        </p:txBody>
      </p:sp>
    </p:spTree>
    <p:extLst>
      <p:ext uri="{BB962C8B-B14F-4D97-AF65-F5344CB8AC3E}">
        <p14:creationId xmlns="" xmlns:p14="http://schemas.microsoft.com/office/powerpoint/2010/main" val="430203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এই পাঠ শেষে অর্জিতব্য শিখনফলকে সামনে রেখে </a:t>
            </a:r>
            <a:r>
              <a:rPr lang="bn-BD" dirty="0" smtClean="0"/>
              <a:t>পাঠকে</a:t>
            </a:r>
            <a:r>
              <a:rPr lang="bn-BD" baseline="0" dirty="0" smtClean="0"/>
              <a:t> ধারাবাহিকভাবে পরিচালনার উদ্দেশ্যে </a:t>
            </a:r>
            <a:r>
              <a:rPr lang="bn-BD" dirty="0" smtClean="0"/>
              <a:t>এই স্লাইডটি </a:t>
            </a:r>
            <a:r>
              <a:rPr lang="bn-BD" baseline="0" dirty="0" smtClean="0"/>
              <a:t>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B115EBF8-04DB-4591-A707-071A85AA5D15}" type="slidenum">
              <a:rPr lang="en-US" smtClean="0"/>
              <a:pPr/>
              <a:t>6</a:t>
            </a:fld>
            <a:endParaRPr lang="en-US"/>
          </a:p>
        </p:txBody>
      </p:sp>
    </p:spTree>
    <p:extLst>
      <p:ext uri="{BB962C8B-B14F-4D97-AF65-F5344CB8AC3E}">
        <p14:creationId xmlns="" xmlns:p14="http://schemas.microsoft.com/office/powerpoint/2010/main" val="3025901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spc="-150" dirty="0" smtClean="0">
                <a:solidFill>
                  <a:schemeClr val="bg1"/>
                </a:solidFill>
                <a:latin typeface="NikoshBAN" pitchFamily="2" charset="0"/>
                <a:cs typeface="NikoshBAN" pitchFamily="2" charset="0"/>
                <a:sym typeface="Webdings"/>
              </a:rPr>
              <a:t>এই   স্লাইডে  </a:t>
            </a:r>
            <a:r>
              <a:rPr lang="en-US" sz="1200" spc="-150" dirty="0" smtClean="0">
                <a:solidFill>
                  <a:schemeClr val="bg1"/>
                </a:solidFill>
                <a:latin typeface="NikoshBAN" pitchFamily="2" charset="0"/>
                <a:cs typeface="NikoshBAN" pitchFamily="2" charset="0"/>
                <a:sym typeface="Webdings"/>
              </a:rPr>
              <a:t>রশ্মিচিত্র  অঙ্কন </a:t>
            </a:r>
            <a:r>
              <a:rPr lang="bn-BD" sz="1200" spc="-150" dirty="0" smtClean="0">
                <a:solidFill>
                  <a:schemeClr val="bg1"/>
                </a:solidFill>
                <a:latin typeface="NikoshBAN" pitchFamily="2" charset="0"/>
                <a:cs typeface="NikoshBAN" pitchFamily="2" charset="0"/>
                <a:sym typeface="Webdings"/>
              </a:rPr>
              <a:t>  </a:t>
            </a:r>
            <a:r>
              <a:rPr lang="en-US" sz="1200" spc="-150" dirty="0" smtClean="0">
                <a:solidFill>
                  <a:schemeClr val="bg1"/>
                </a:solidFill>
                <a:latin typeface="NikoshBAN" pitchFamily="2" charset="0"/>
                <a:cs typeface="NikoshBAN" pitchFamily="2" charset="0"/>
                <a:sym typeface="Webdings"/>
              </a:rPr>
              <a:t>করে </a:t>
            </a:r>
            <a:r>
              <a:rPr lang="bn-BD" sz="1200" spc="-150" dirty="0" smtClean="0">
                <a:solidFill>
                  <a:schemeClr val="bg1"/>
                </a:solidFill>
                <a:latin typeface="NikoshBAN" pitchFamily="2" charset="0"/>
                <a:cs typeface="NikoshBAN" pitchFamily="2" charset="0"/>
                <a:sym typeface="Webdings"/>
              </a:rPr>
              <a:t> </a:t>
            </a:r>
            <a:r>
              <a:rPr lang="en-US" sz="1200" dirty="0" smtClean="0">
                <a:latin typeface="NikoshBAN" pitchFamily="2" charset="0"/>
                <a:cs typeface="NikoshBAN" pitchFamily="2" charset="0"/>
              </a:rPr>
              <a:t>গোলীয় তলে আলোর প্রতিসরণ</a:t>
            </a:r>
            <a:r>
              <a:rPr lang="bn-BD" sz="1200" dirty="0" smtClean="0">
                <a:latin typeface="NikoshBAN" pitchFamily="2" charset="0"/>
                <a:cs typeface="NikoshBAN" pitchFamily="2" charset="0"/>
              </a:rPr>
              <a:t>কীভাবে</a:t>
            </a:r>
            <a:r>
              <a:rPr lang="bn-BD" sz="1200" baseline="0" dirty="0" smtClean="0">
                <a:latin typeface="NikoshBAN" pitchFamily="2" charset="0"/>
                <a:cs typeface="NikoshBAN" pitchFamily="2" charset="0"/>
              </a:rPr>
              <a:t> ঘটে তা </a:t>
            </a:r>
            <a:r>
              <a:rPr lang="en-US" sz="1200" spc="-150" dirty="0" smtClean="0">
                <a:solidFill>
                  <a:schemeClr val="bg1"/>
                </a:solidFill>
                <a:latin typeface="NikoshBAN" pitchFamily="2" charset="0"/>
                <a:cs typeface="NikoshBAN" pitchFamily="2" charset="0"/>
                <a:sym typeface="Webdings"/>
              </a:rPr>
              <a:t>বর্ণনা </a:t>
            </a:r>
            <a:r>
              <a:rPr lang="bn-BD" sz="1200" spc="-150" dirty="0" smtClean="0">
                <a:solidFill>
                  <a:schemeClr val="bg1"/>
                </a:solidFill>
                <a:latin typeface="NikoshBAN" pitchFamily="2" charset="0"/>
                <a:cs typeface="NikoshBAN" pitchFamily="2" charset="0"/>
                <a:sym typeface="Webdings"/>
              </a:rPr>
              <a:t> </a:t>
            </a:r>
            <a:r>
              <a:rPr lang="en-US" sz="1200" spc="-150" dirty="0" smtClean="0">
                <a:solidFill>
                  <a:schemeClr val="bg1"/>
                </a:solidFill>
                <a:latin typeface="NikoshBAN" pitchFamily="2" charset="0"/>
                <a:cs typeface="NikoshBAN" pitchFamily="2" charset="0"/>
                <a:sym typeface="Webdings"/>
              </a:rPr>
              <a:t>ক</a:t>
            </a:r>
            <a:r>
              <a:rPr lang="bn-BD" sz="1200" spc="-150" dirty="0" smtClean="0">
                <a:solidFill>
                  <a:schemeClr val="bg1"/>
                </a:solidFill>
                <a:latin typeface="NikoshBAN" pitchFamily="2" charset="0"/>
                <a:cs typeface="NikoshBAN" pitchFamily="2" charset="0"/>
                <a:sym typeface="Webdings"/>
              </a:rPr>
              <a:t>রার</a:t>
            </a:r>
            <a:r>
              <a:rPr lang="bn-BD" sz="1200" spc="-150" baseline="0" dirty="0" smtClean="0">
                <a:solidFill>
                  <a:schemeClr val="bg1"/>
                </a:solidFill>
                <a:latin typeface="NikoshBAN" pitchFamily="2" charset="0"/>
                <a:cs typeface="NikoshBAN" pitchFamily="2" charset="0"/>
                <a:sym typeface="Webdings"/>
              </a:rPr>
              <a:t>  চেষ্টা  করা  হয়েছে।  । </a:t>
            </a:r>
            <a:endParaRPr lang="en-US" sz="1200" spc="-150" dirty="0" smtClean="0">
              <a:solidFill>
                <a:schemeClr val="bg1"/>
              </a:solidFill>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B115EBF8-04DB-4591-A707-071A85AA5D15}" type="slidenum">
              <a:rPr lang="en-US" smtClean="0"/>
              <a:pPr/>
              <a:t>7</a:t>
            </a:fld>
            <a:endParaRPr lang="en-US"/>
          </a:p>
        </p:txBody>
      </p:sp>
    </p:spTree>
    <p:extLst>
      <p:ext uri="{BB962C8B-B14F-4D97-AF65-F5344CB8AC3E}">
        <p14:creationId xmlns="" xmlns:p14="http://schemas.microsoft.com/office/powerpoint/2010/main" val="343070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sz="1200" spc="-150" dirty="0" smtClean="0">
                <a:solidFill>
                  <a:schemeClr val="bg1"/>
                </a:solidFill>
                <a:latin typeface="NikoshBAN" pitchFamily="2" charset="0"/>
                <a:cs typeface="NikoshBAN" pitchFamily="2" charset="0"/>
                <a:sym typeface="Webdings"/>
              </a:rPr>
              <a:t>এই   স্লাইডে  </a:t>
            </a:r>
            <a:r>
              <a:rPr lang="en-US" sz="1200" dirty="0" smtClean="0">
                <a:latin typeface="NikoshBAN" pitchFamily="2" charset="0"/>
                <a:cs typeface="NikoshBAN" pitchFamily="2" charset="0"/>
              </a:rPr>
              <a:t>গোলীয় ত</a:t>
            </a:r>
            <a:r>
              <a:rPr lang="bn-BD" sz="1200" dirty="0" smtClean="0">
                <a:latin typeface="NikoshBAN" pitchFamily="2" charset="0"/>
                <a:cs typeface="NikoshBAN" pitchFamily="2" charset="0"/>
              </a:rPr>
              <a:t>লের</a:t>
            </a:r>
            <a:r>
              <a:rPr lang="bn-BD" sz="1200" baseline="0" dirty="0" smtClean="0">
                <a:latin typeface="NikoshBAN" pitchFamily="2" charset="0"/>
                <a:cs typeface="NikoshBAN" pitchFamily="2" charset="0"/>
              </a:rPr>
              <a:t> সমন্বয়ে লেন্স গঠিত হয় তা বর্ণনা</a:t>
            </a:r>
            <a:r>
              <a:rPr lang="en-US" sz="1200" spc="-150" dirty="0" smtClean="0">
                <a:solidFill>
                  <a:schemeClr val="bg1"/>
                </a:solidFill>
                <a:latin typeface="NikoshBAN" pitchFamily="2" charset="0"/>
                <a:cs typeface="NikoshBAN" pitchFamily="2" charset="0"/>
                <a:sym typeface="Webdings"/>
              </a:rPr>
              <a:t> ক</a:t>
            </a:r>
            <a:r>
              <a:rPr lang="bn-BD" sz="1200" spc="-150" dirty="0" smtClean="0">
                <a:solidFill>
                  <a:schemeClr val="bg1"/>
                </a:solidFill>
                <a:latin typeface="NikoshBAN" pitchFamily="2" charset="0"/>
                <a:cs typeface="NikoshBAN" pitchFamily="2" charset="0"/>
                <a:sym typeface="Webdings"/>
              </a:rPr>
              <a:t>রার</a:t>
            </a:r>
            <a:r>
              <a:rPr lang="bn-BD" sz="1200" spc="-150" baseline="0" dirty="0" smtClean="0">
                <a:solidFill>
                  <a:schemeClr val="bg1"/>
                </a:solidFill>
                <a:latin typeface="NikoshBAN" pitchFamily="2" charset="0"/>
                <a:cs typeface="NikoshBAN" pitchFamily="2" charset="0"/>
                <a:sym typeface="Webdings"/>
              </a:rPr>
              <a:t> চেষ্টা করা হয়েছে।</a:t>
            </a:r>
            <a:endParaRPr lang="en-US" dirty="0"/>
          </a:p>
        </p:txBody>
      </p:sp>
      <p:sp>
        <p:nvSpPr>
          <p:cNvPr id="4" name="Slide Number Placeholder 3"/>
          <p:cNvSpPr>
            <a:spLocks noGrp="1"/>
          </p:cNvSpPr>
          <p:nvPr>
            <p:ph type="sldNum" sz="quarter" idx="10"/>
          </p:nvPr>
        </p:nvSpPr>
        <p:spPr/>
        <p:txBody>
          <a:bodyPr/>
          <a:lstStyle/>
          <a:p>
            <a:fld id="{B115EBF8-04DB-4591-A707-071A85AA5D15}" type="slidenum">
              <a:rPr lang="en-US" smtClean="0"/>
              <a:pPr/>
              <a:t>8</a:t>
            </a:fld>
            <a:endParaRPr lang="en-US"/>
          </a:p>
        </p:txBody>
      </p:sp>
    </p:spTree>
    <p:extLst>
      <p:ext uri="{BB962C8B-B14F-4D97-AF65-F5344CB8AC3E}">
        <p14:creationId xmlns="" xmlns:p14="http://schemas.microsoft.com/office/powerpoint/2010/main" val="3776535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spc="-150" dirty="0" smtClean="0">
                <a:solidFill>
                  <a:schemeClr val="bg1"/>
                </a:solidFill>
                <a:latin typeface="NikoshBAN" pitchFamily="2" charset="0"/>
                <a:cs typeface="NikoshBAN" pitchFamily="2" charset="0"/>
                <a:sym typeface="Webdings"/>
              </a:rPr>
              <a:t>এই   স্লাইডে   </a:t>
            </a:r>
            <a:r>
              <a:rPr lang="en-US" sz="1200" spc="-150" dirty="0" smtClean="0">
                <a:solidFill>
                  <a:schemeClr val="bg1"/>
                </a:solidFill>
                <a:latin typeface="NikoshBAN" pitchFamily="2" charset="0"/>
                <a:cs typeface="NikoshBAN" pitchFamily="2" charset="0"/>
                <a:sym typeface="Webdings"/>
              </a:rPr>
              <a:t>রশ্মিচিত্র</a:t>
            </a:r>
            <a:r>
              <a:rPr lang="bn-BD" sz="1200" spc="-150" dirty="0" smtClean="0">
                <a:solidFill>
                  <a:schemeClr val="bg1"/>
                </a:solidFill>
                <a:latin typeface="NikoshBAN" pitchFamily="2" charset="0"/>
                <a:cs typeface="NikoshBAN" pitchFamily="2" charset="0"/>
                <a:sym typeface="Webdings"/>
              </a:rPr>
              <a:t>  </a:t>
            </a:r>
            <a:r>
              <a:rPr lang="en-US" sz="1200" spc="-150" dirty="0" smtClean="0">
                <a:solidFill>
                  <a:schemeClr val="bg1"/>
                </a:solidFill>
                <a:latin typeface="NikoshBAN" pitchFamily="2" charset="0"/>
                <a:cs typeface="NikoshBAN" pitchFamily="2" charset="0"/>
                <a:sym typeface="Webdings"/>
              </a:rPr>
              <a:t>  অঙ্কন </a:t>
            </a:r>
            <a:r>
              <a:rPr lang="bn-BD" sz="1200" spc="-150" dirty="0" smtClean="0">
                <a:solidFill>
                  <a:schemeClr val="bg1"/>
                </a:solidFill>
                <a:latin typeface="NikoshBAN" pitchFamily="2" charset="0"/>
                <a:cs typeface="NikoshBAN" pitchFamily="2" charset="0"/>
                <a:sym typeface="Webdings"/>
              </a:rPr>
              <a:t> </a:t>
            </a:r>
            <a:r>
              <a:rPr lang="en-US" sz="1200" spc="-150" dirty="0" smtClean="0">
                <a:solidFill>
                  <a:schemeClr val="bg1"/>
                </a:solidFill>
                <a:latin typeface="NikoshBAN" pitchFamily="2" charset="0"/>
                <a:cs typeface="NikoshBAN" pitchFamily="2" charset="0"/>
                <a:sym typeface="Webdings"/>
              </a:rPr>
              <a:t>করে</a:t>
            </a:r>
            <a:r>
              <a:rPr lang="bn-BD" sz="1200" spc="-150" dirty="0" smtClean="0">
                <a:solidFill>
                  <a:schemeClr val="bg1"/>
                </a:solidFill>
                <a:latin typeface="NikoshBAN" pitchFamily="2" charset="0"/>
                <a:cs typeface="NikoshBAN" pitchFamily="2" charset="0"/>
                <a:sym typeface="Webdings"/>
              </a:rPr>
              <a:t> </a:t>
            </a:r>
            <a:r>
              <a:rPr lang="en-US" sz="1200" spc="-150" dirty="0" smtClean="0">
                <a:solidFill>
                  <a:schemeClr val="bg1"/>
                </a:solidFill>
                <a:latin typeface="NikoshBAN" pitchFamily="2" charset="0"/>
                <a:cs typeface="NikoshBAN" pitchFamily="2" charset="0"/>
                <a:sym typeface="Webdings"/>
              </a:rPr>
              <a:t> উত্তল লেন্স</a:t>
            </a:r>
            <a:r>
              <a:rPr lang="bn-BD" sz="1200" spc="-150" dirty="0" smtClean="0">
                <a:solidFill>
                  <a:schemeClr val="bg1"/>
                </a:solidFill>
                <a:latin typeface="NikoshBAN" pitchFamily="2" charset="0"/>
                <a:cs typeface="NikoshBAN" pitchFamily="2" charset="0"/>
                <a:sym typeface="Webdings"/>
              </a:rPr>
              <a:t> </a:t>
            </a:r>
            <a:r>
              <a:rPr lang="en-US" sz="1200" spc="-150" dirty="0" smtClean="0">
                <a:solidFill>
                  <a:schemeClr val="bg1"/>
                </a:solidFill>
                <a:latin typeface="NikoshBAN" pitchFamily="2" charset="0"/>
                <a:cs typeface="NikoshBAN" pitchFamily="2" charset="0"/>
                <a:sym typeface="Webdings"/>
              </a:rPr>
              <a:t> সংক্রান্ত </a:t>
            </a:r>
            <a:r>
              <a:rPr lang="bn-BD" sz="1200" spc="-150" dirty="0" smtClean="0">
                <a:solidFill>
                  <a:schemeClr val="bg1"/>
                </a:solidFill>
                <a:latin typeface="NikoshBAN" pitchFamily="2" charset="0"/>
                <a:cs typeface="NikoshBAN" pitchFamily="2" charset="0"/>
                <a:sym typeface="Webdings"/>
              </a:rPr>
              <a:t> </a:t>
            </a:r>
            <a:r>
              <a:rPr lang="en-US" sz="1200" spc="-150" dirty="0" smtClean="0">
                <a:solidFill>
                  <a:schemeClr val="bg1"/>
                </a:solidFill>
                <a:latin typeface="NikoshBAN" pitchFamily="2" charset="0"/>
                <a:cs typeface="NikoshBAN" pitchFamily="2" charset="0"/>
                <a:sym typeface="Webdings"/>
              </a:rPr>
              <a:t>বি</a:t>
            </a:r>
            <a:r>
              <a:rPr lang="bn-BD" sz="1200" spc="-150" dirty="0" smtClean="0">
                <a:solidFill>
                  <a:schemeClr val="bg1"/>
                </a:solidFill>
                <a:latin typeface="NikoshBAN" pitchFamily="2" charset="0"/>
                <a:cs typeface="NikoshBAN" pitchFamily="2" charset="0"/>
                <a:sym typeface="Webdings"/>
              </a:rPr>
              <a:t> </a:t>
            </a:r>
            <a:r>
              <a:rPr lang="en-US" sz="1200" spc="-150" dirty="0" smtClean="0">
                <a:solidFill>
                  <a:schemeClr val="bg1"/>
                </a:solidFill>
                <a:latin typeface="NikoshBAN" pitchFamily="2" charset="0"/>
                <a:cs typeface="NikoshBAN" pitchFamily="2" charset="0"/>
                <a:sym typeface="Webdings"/>
              </a:rPr>
              <a:t>ভিন্ন </a:t>
            </a:r>
            <a:r>
              <a:rPr lang="bn-BD" sz="1200" spc="-150" dirty="0" smtClean="0">
                <a:solidFill>
                  <a:schemeClr val="bg1"/>
                </a:solidFill>
                <a:latin typeface="NikoshBAN" pitchFamily="2" charset="0"/>
                <a:cs typeface="NikoshBAN" pitchFamily="2" charset="0"/>
                <a:sym typeface="Webdings"/>
              </a:rPr>
              <a:t> </a:t>
            </a:r>
            <a:r>
              <a:rPr lang="en-US" sz="1200" spc="-150" dirty="0" smtClean="0">
                <a:solidFill>
                  <a:schemeClr val="bg1"/>
                </a:solidFill>
                <a:latin typeface="NikoshBAN" pitchFamily="2" charset="0"/>
                <a:cs typeface="NikoshBAN" pitchFamily="2" charset="0"/>
                <a:sym typeface="Webdings"/>
              </a:rPr>
              <a:t>রা</a:t>
            </a:r>
            <a:r>
              <a:rPr lang="bn-BD" sz="1200" spc="-150" dirty="0" smtClean="0">
                <a:solidFill>
                  <a:schemeClr val="bg1"/>
                </a:solidFill>
                <a:latin typeface="NikoshBAN" pitchFamily="2" charset="0"/>
                <a:cs typeface="NikoshBAN" pitchFamily="2" charset="0"/>
                <a:sym typeface="Webdings"/>
              </a:rPr>
              <a:t>শি</a:t>
            </a:r>
            <a:r>
              <a:rPr lang="bn-BD" sz="1200" spc="-150" baseline="0" dirty="0" smtClean="0">
                <a:solidFill>
                  <a:schemeClr val="bg1"/>
                </a:solidFill>
                <a:latin typeface="NikoshBAN" pitchFamily="2" charset="0"/>
                <a:cs typeface="NikoshBAN" pitchFamily="2" charset="0"/>
                <a:sym typeface="Webdings"/>
              </a:rPr>
              <a:t> </a:t>
            </a:r>
            <a:r>
              <a:rPr lang="bn-BD" sz="1200" spc="-150" dirty="0" smtClean="0">
                <a:solidFill>
                  <a:schemeClr val="bg1"/>
                </a:solidFill>
                <a:latin typeface="NikoshBAN" pitchFamily="2" charset="0"/>
                <a:cs typeface="NikoshBAN" pitchFamily="2" charset="0"/>
                <a:sym typeface="Webdings"/>
              </a:rPr>
              <a:t> ব</a:t>
            </a:r>
            <a:r>
              <a:rPr lang="en-US" sz="1200" spc="-150" dirty="0" smtClean="0">
                <a:solidFill>
                  <a:schemeClr val="bg1"/>
                </a:solidFill>
                <a:latin typeface="NikoshBAN" pitchFamily="2" charset="0"/>
                <a:cs typeface="NikoshBAN" pitchFamily="2" charset="0"/>
                <a:sym typeface="Webdings"/>
              </a:rPr>
              <a:t>র্ণনা ক</a:t>
            </a:r>
            <a:r>
              <a:rPr lang="bn-BD" sz="1200" spc="-150" dirty="0" smtClean="0">
                <a:solidFill>
                  <a:schemeClr val="bg1"/>
                </a:solidFill>
                <a:latin typeface="NikoshBAN" pitchFamily="2" charset="0"/>
                <a:cs typeface="NikoshBAN" pitchFamily="2" charset="0"/>
                <a:sym typeface="Webdings"/>
              </a:rPr>
              <a:t>রার </a:t>
            </a:r>
            <a:r>
              <a:rPr lang="bn-BD" sz="1200" spc="-150" baseline="0" dirty="0" smtClean="0">
                <a:solidFill>
                  <a:schemeClr val="bg1"/>
                </a:solidFill>
                <a:latin typeface="NikoshBAN" pitchFamily="2" charset="0"/>
                <a:cs typeface="NikoshBAN" pitchFamily="2" charset="0"/>
                <a:sym typeface="Webdings"/>
              </a:rPr>
              <a:t> চেষ্টা  করা  হয়েছে। ।</a:t>
            </a:r>
            <a:endParaRPr lang="en-US" sz="1200" spc="-150" dirty="0" smtClean="0">
              <a:solidFill>
                <a:schemeClr val="bg1"/>
              </a:solidFill>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B115EBF8-04DB-4591-A707-071A85AA5D15}" type="slidenum">
              <a:rPr lang="en-US" smtClean="0"/>
              <a:pPr/>
              <a:t>9</a:t>
            </a:fld>
            <a:endParaRPr lang="en-US"/>
          </a:p>
        </p:txBody>
      </p:sp>
    </p:spTree>
    <p:extLst>
      <p:ext uri="{BB962C8B-B14F-4D97-AF65-F5344CB8AC3E}">
        <p14:creationId xmlns="" xmlns:p14="http://schemas.microsoft.com/office/powerpoint/2010/main" val="2966947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ভিডিওটি প্রদর্শনের</a:t>
            </a:r>
            <a:r>
              <a:rPr lang="bn-BD" baseline="0" dirty="0" smtClean="0"/>
              <a:t> সময় শিক্ষার্থীদের মনোযোগ আকর্ষণ করতে পারেন। এখানে শিক্ষার্থীদের কাছ থেকে লেন্সের ভিতর দিয়ে আলো প্রতিসরনের পর বিম্ব সৃষ্টি হয় তা বের করে আনার উদ্দেশ্যে এই ভিডিওটি প্রদর্শনের ব্যবস্থা করা হয়েছে।  তবে বিষয় শিক্ষক ইচ্ছে করলে নিজের মত করে অন্য কোনো যুক্তিযুক্ত উপায়ও অবলম্বন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B115EBF8-04DB-4591-A707-071A85AA5D15}" type="slidenum">
              <a:rPr lang="en-US" smtClean="0"/>
              <a:pPr/>
              <a:t>10</a:t>
            </a:fld>
            <a:endParaRPr lang="en-US"/>
          </a:p>
        </p:txBody>
      </p:sp>
    </p:spTree>
    <p:extLst>
      <p:ext uri="{BB962C8B-B14F-4D97-AF65-F5344CB8AC3E}">
        <p14:creationId xmlns="" xmlns:p14="http://schemas.microsoft.com/office/powerpoint/2010/main" val="3199192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এখানে লেন্সের ভিতর দিয়ে আলো প্রতিসরনের পর বিম্ব সৃষ্টি হয় তা রশ্মিচিত্রের সাহায্যে উপস্থাপনের চেষ্টা করা হয়েছে।  তবে বিষয় শিক্ষক ইচ্ছে করলে স্লাইডে উল্লেখিত লিখা মুছে দিয়ে নিজের মত করে অন্য কোনো যুক্তিযুক্ত উপায়ও অবলম্বন করতে পারেন।</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115EBF8-04DB-4591-A707-071A85AA5D15}" type="slidenum">
              <a:rPr lang="en-US" smtClean="0"/>
              <a:pPr/>
              <a:t>11</a:t>
            </a:fld>
            <a:endParaRPr lang="en-US"/>
          </a:p>
        </p:txBody>
      </p:sp>
    </p:spTree>
    <p:extLst>
      <p:ext uri="{BB962C8B-B14F-4D97-AF65-F5344CB8AC3E}">
        <p14:creationId xmlns="" xmlns:p14="http://schemas.microsoft.com/office/powerpoint/2010/main" val="3906068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এখানে প্রধান অক্ষের উপর লক্ষবস্তুর বিভিন্ন  অবস্থান থেকে আগত আলোকরশ্মি লেন্সের ভিতর দিয়ে আলো প্রতিসরনের পর বিম্ব সৃষ্টি হয় তা রশ্মিচিত্রের সাহায্যে উপস্থাপনের চেষ্টা করা হয়েছে।  তবে বিষয় শিক্ষক ইচ্ছে করলে স্লাইডে উল্লেখিত লিখা মুছে দিয়ে নিজের মত করে অন্য কোনো যুক্তিযুক্ত উপায়ও অবলম্বন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B115EBF8-04DB-4591-A707-071A85AA5D15}" type="slidenum">
              <a:rPr lang="en-US" smtClean="0"/>
              <a:pPr/>
              <a:t>12</a:t>
            </a:fld>
            <a:endParaRPr lang="en-US"/>
          </a:p>
        </p:txBody>
      </p:sp>
    </p:spTree>
    <p:extLst>
      <p:ext uri="{BB962C8B-B14F-4D97-AF65-F5344CB8AC3E}">
        <p14:creationId xmlns="" xmlns:p14="http://schemas.microsoft.com/office/powerpoint/2010/main" val="1338108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207A6D-44BC-4853-AB01-19A08BE821AF}"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041E7-7049-4A07-9EEC-465676B0ED0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207A6D-44BC-4853-AB01-19A08BE821AF}"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041E7-7049-4A07-9EEC-465676B0ED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207A6D-44BC-4853-AB01-19A08BE821AF}"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041E7-7049-4A07-9EEC-465676B0ED0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0DE49-6BF9-4079-8AB5-A796065447B8}"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B7A671-BE1F-4C50-8966-413C9182819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0DE49-6BF9-4079-8AB5-A796065447B8}" type="datetimeFigureOut">
              <a:rPr lang="en-US" smtClean="0">
                <a:solidFill>
                  <a:prstClr val="black">
                    <a:tint val="75000"/>
                  </a:prstClr>
                </a:solidFill>
              </a:rPr>
              <a:pPr/>
              <a:t>8/10/2016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B7A671-BE1F-4C50-8966-413C9182819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207A6D-44BC-4853-AB01-19A08BE821AF}"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041E7-7049-4A07-9EEC-465676B0ED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207A6D-44BC-4853-AB01-19A08BE821AF}" type="datetimeFigureOut">
              <a:rPr lang="en-US" smtClean="0"/>
              <a:pPr/>
              <a:t>8/10/2016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041E7-7049-4A07-9EEC-465676B0ED0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207A6D-44BC-4853-AB01-19A08BE821AF}"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041E7-7049-4A07-9EEC-465676B0ED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207A6D-44BC-4853-AB01-19A08BE821AF}" type="datetimeFigureOut">
              <a:rPr lang="en-US" smtClean="0"/>
              <a:pPr/>
              <a:t>8/10/2016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4041E7-7049-4A07-9EEC-465676B0ED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207A6D-44BC-4853-AB01-19A08BE821AF}" type="datetimeFigureOut">
              <a:rPr lang="en-US" smtClean="0"/>
              <a:pPr/>
              <a:t>8/10/2016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4041E7-7049-4A07-9EEC-465676B0ED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207A6D-44BC-4853-AB01-19A08BE821AF}" type="datetimeFigureOut">
              <a:rPr lang="en-US" smtClean="0"/>
              <a:pPr/>
              <a:t>8/10/2016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4041E7-7049-4A07-9EEC-465676B0ED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207A6D-44BC-4853-AB01-19A08BE821AF}"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041E7-7049-4A07-9EEC-465676B0ED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207A6D-44BC-4853-AB01-19A08BE821AF}" type="datetimeFigureOut">
              <a:rPr lang="en-US" smtClean="0"/>
              <a:pPr/>
              <a:t>8/10/2016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041E7-7049-4A07-9EEC-465676B0ED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07A6D-44BC-4853-AB01-19A08BE821AF}" type="datetimeFigureOut">
              <a:rPr lang="en-US" smtClean="0"/>
              <a:pPr/>
              <a:t>8/10/2016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041E7-7049-4A07-9EEC-465676B0ED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0DE49-6BF9-4079-8AB5-A796065447B8}"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7A671-BE1F-4C50-8966-413C9182819C}"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0DE49-6BF9-4079-8AB5-A796065447B8}" type="datetimeFigureOut">
              <a:rPr lang="en-US" smtClean="0">
                <a:solidFill>
                  <a:prstClr val="black">
                    <a:tint val="75000"/>
                  </a:prstClr>
                </a:solidFill>
              </a:rPr>
              <a:pPr/>
              <a:t>8/10/2016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7A671-BE1F-4C50-8966-413C9182819C}"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media/media2.mp4"/><Relationship Id="rId5" Type="http://schemas.openxmlformats.org/officeDocument/2006/relationships/image" Target="../media/image13.png"/><Relationship Id="rId4" Type="http://schemas.microsoft.com/office/2007/relationships/media" Target="../media/media2.mp4"/></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media/media1.mp4"/><Relationship Id="rId5" Type="http://schemas.openxmlformats.org/officeDocument/2006/relationships/image" Target="../media/image7.png"/><Relationship Id="rId4" Type="http://schemas.microsoft.com/office/2007/relationships/media" Target="../media/media1.mp4"/></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447800" y="914400"/>
            <a:ext cx="5341527"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bn-BD" sz="3200" dirty="0" smtClean="0">
                <a:solidFill>
                  <a:prstClr val="white"/>
                </a:solidFill>
                <a:latin typeface="NikoshBAN" pitchFamily="2" charset="0"/>
                <a:cs typeface="NikoshBAN" pitchFamily="2" charset="0"/>
              </a:rPr>
              <a:t>এই স্লাইডটি সম্মানিত শিক্ষকবৃন্দের জন্য। </a:t>
            </a:r>
          </a:p>
          <a:p>
            <a:r>
              <a:rPr lang="bn-BD" sz="3200" dirty="0" smtClean="0">
                <a:solidFill>
                  <a:prstClr val="white"/>
                </a:solidFill>
                <a:latin typeface="NikoshBAN" pitchFamily="2" charset="0"/>
                <a:cs typeface="NikoshBAN" pitchFamily="2" charset="0"/>
              </a:rPr>
              <a:t> তাই স্লাইডটি হাইড করে রাখা হয়েছে। </a:t>
            </a:r>
            <a:endParaRPr lang="en-US" sz="3200" dirty="0">
              <a:solidFill>
                <a:prstClr val="white"/>
              </a:solidFill>
              <a:latin typeface="NikoshBAN" pitchFamily="2" charset="0"/>
              <a:cs typeface="NikoshBAN" pitchFamily="2" charset="0"/>
            </a:endParaRPr>
          </a:p>
        </p:txBody>
      </p:sp>
      <p:sp>
        <p:nvSpPr>
          <p:cNvPr id="3" name="TextBox 2"/>
          <p:cNvSpPr txBox="1"/>
          <p:nvPr/>
        </p:nvSpPr>
        <p:spPr>
          <a:xfrm>
            <a:off x="256401" y="2895600"/>
            <a:ext cx="8582799" cy="240065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000" dirty="0" smtClean="0">
                <a:solidFill>
                  <a:prstClr val="black"/>
                </a:solidFill>
                <a:latin typeface="NikoshBAN" pitchFamily="2" charset="0"/>
                <a:cs typeface="NikoshBAN" pitchFamily="2" charset="0"/>
              </a:rPr>
              <a:t>এই পাঠটি শ্রেণিকক্ষে </a:t>
            </a:r>
            <a:r>
              <a:rPr lang="bn-BD" sz="3000" smtClean="0">
                <a:solidFill>
                  <a:prstClr val="black"/>
                </a:solidFill>
                <a:latin typeface="NikoshBAN" pitchFamily="2" charset="0"/>
                <a:cs typeface="NikoshBAN" pitchFamily="2" charset="0"/>
              </a:rPr>
              <a:t>উপস্থাপনের </a:t>
            </a:r>
            <a:r>
              <a:rPr lang="bn-BD" sz="3000" smtClean="0">
                <a:solidFill>
                  <a:prstClr val="black"/>
                </a:solidFill>
                <a:latin typeface="NikoshBAN" pitchFamily="2" charset="0"/>
                <a:cs typeface="NikoshBAN" pitchFamily="2" charset="0"/>
              </a:rPr>
              <a:t>জন্য প্রয়োজনীয় </a:t>
            </a:r>
            <a:r>
              <a:rPr lang="bn-BD" sz="3000" dirty="0" smtClean="0">
                <a:solidFill>
                  <a:prstClr val="black"/>
                </a:solidFill>
                <a:latin typeface="NikoshBAN" pitchFamily="2" charset="0"/>
                <a:cs typeface="NikoshBAN" pitchFamily="2" charset="0"/>
              </a:rPr>
              <a:t>পরামর্শ প্রতিটি</a:t>
            </a:r>
          </a:p>
          <a:p>
            <a:r>
              <a:rPr lang="bn-BD" sz="3000" dirty="0" smtClean="0">
                <a:solidFill>
                  <a:prstClr val="black"/>
                </a:solidFill>
                <a:latin typeface="NikoshBAN" pitchFamily="2" charset="0"/>
                <a:cs typeface="NikoshBAN" pitchFamily="2" charset="0"/>
              </a:rPr>
              <a:t>স্লাইডের নিচে অর্থাৎ </a:t>
            </a:r>
            <a:r>
              <a:rPr lang="en-US" sz="3000" dirty="0" smtClean="0">
                <a:solidFill>
                  <a:prstClr val="black"/>
                </a:solidFill>
                <a:latin typeface="NikoshBAN" pitchFamily="2" charset="0"/>
                <a:cs typeface="NikoshBAN" pitchFamily="2" charset="0"/>
              </a:rPr>
              <a:t>Slide Note </a:t>
            </a:r>
            <a:r>
              <a:rPr lang="bn-BD" sz="3000" dirty="0" smtClean="0">
                <a:solidFill>
                  <a:prstClr val="black"/>
                </a:solidFill>
                <a:latin typeface="NikoshBAN" pitchFamily="2" charset="0"/>
                <a:cs typeface="NikoshBAN" pitchFamily="2" charset="0"/>
              </a:rPr>
              <a:t>এ সংযোজন করা হয়েছে</a:t>
            </a:r>
            <a:r>
              <a:rPr lang="en-US" sz="3000" dirty="0" smtClean="0">
                <a:solidFill>
                  <a:prstClr val="black"/>
                </a:solidFill>
                <a:latin typeface="NikoshBAN" pitchFamily="2" charset="0"/>
                <a:cs typeface="NikoshBAN" pitchFamily="2" charset="0"/>
              </a:rPr>
              <a:t> </a:t>
            </a:r>
            <a:endParaRPr lang="bn-BD" sz="3000" dirty="0" smtClean="0">
              <a:solidFill>
                <a:prstClr val="black"/>
              </a:solidFill>
              <a:latin typeface="NikoshBAN" pitchFamily="2" charset="0"/>
              <a:cs typeface="NikoshBAN" pitchFamily="2" charset="0"/>
            </a:endParaRPr>
          </a:p>
          <a:p>
            <a:r>
              <a:rPr lang="bn-BD" sz="3000" dirty="0" smtClean="0">
                <a:solidFill>
                  <a:prstClr val="black"/>
                </a:solidFill>
                <a:latin typeface="NikoshBAN" pitchFamily="2" charset="0"/>
                <a:cs typeface="NikoshBAN" pitchFamily="2" charset="0"/>
              </a:rPr>
              <a:t>যাতে শ্রেণিকার্যক্রম শিক্ষার্থীদের সক্রিয় অংশগ্রহণে পাঠটি শিক্ষার্থীকেন্দ্রিক</a:t>
            </a:r>
          </a:p>
          <a:p>
            <a:r>
              <a:rPr lang="bn-BD" sz="3000" dirty="0" smtClean="0">
                <a:solidFill>
                  <a:prstClr val="black"/>
                </a:solidFill>
                <a:latin typeface="NikoshBAN" pitchFamily="2" charset="0"/>
                <a:cs typeface="NikoshBAN" pitchFamily="2" charset="0"/>
              </a:rPr>
              <a:t> হয়। আশা করি সম্মানিত শিক্ষকগণ পাঠটি উপস্থাপনের পূর্বে  উল্লেখিত</a:t>
            </a:r>
          </a:p>
          <a:p>
            <a:r>
              <a:rPr lang="bn-BD" sz="3000" dirty="0" smtClean="0">
                <a:solidFill>
                  <a:prstClr val="black"/>
                </a:solidFill>
                <a:latin typeface="NikoshBAN" pitchFamily="2" charset="0"/>
                <a:cs typeface="NikoshBAN" pitchFamily="2" charset="0"/>
              </a:rPr>
              <a:t> </a:t>
            </a:r>
            <a:r>
              <a:rPr lang="en-US" sz="3000" dirty="0" smtClean="0">
                <a:solidFill>
                  <a:prstClr val="black"/>
                </a:solidFill>
                <a:latin typeface="NikoshBAN" pitchFamily="2" charset="0"/>
                <a:cs typeface="NikoshBAN" pitchFamily="2" charset="0"/>
              </a:rPr>
              <a:t>Note </a:t>
            </a:r>
            <a:r>
              <a:rPr lang="bn-BD" sz="3000" dirty="0" smtClean="0">
                <a:solidFill>
                  <a:prstClr val="black"/>
                </a:solidFill>
                <a:latin typeface="NikoshBAN" pitchFamily="2" charset="0"/>
                <a:cs typeface="NikoshBAN" pitchFamily="2" charset="0"/>
              </a:rPr>
              <a:t>দেখে নেবেন</a:t>
            </a:r>
            <a:r>
              <a:rPr lang="en-US" sz="3000" dirty="0" smtClean="0">
                <a:solidFill>
                  <a:prstClr val="black"/>
                </a:solidFill>
                <a:latin typeface="NikoshBAN" pitchFamily="2" charset="0"/>
                <a:cs typeface="NikoshBAN" pitchFamily="2" charset="0"/>
              </a:rPr>
              <a:t> </a:t>
            </a:r>
            <a:r>
              <a:rPr lang="bn-BD" sz="3000" dirty="0" smtClean="0">
                <a:solidFill>
                  <a:prstClr val="black"/>
                </a:solidFill>
                <a:latin typeface="NikoshBAN" pitchFamily="2" charset="0"/>
                <a:cs typeface="NikoshBAN" pitchFamily="2" charset="0"/>
              </a:rPr>
              <a:t>এবং </a:t>
            </a:r>
            <a:r>
              <a:rPr lang="en-US" sz="3000" dirty="0" smtClean="0">
                <a:solidFill>
                  <a:prstClr val="black"/>
                </a:solidFill>
                <a:latin typeface="NikoshBAN" pitchFamily="2" charset="0"/>
                <a:cs typeface="NikoshBAN" pitchFamily="2" charset="0"/>
              </a:rPr>
              <a:t>F</a:t>
            </a:r>
            <a:r>
              <a:rPr lang="en-US" sz="3000" dirty="0" smtClean="0">
                <a:solidFill>
                  <a:prstClr val="black"/>
                </a:solidFill>
                <a:latin typeface="Times New Roman" pitchFamily="18" charset="0"/>
                <a:cs typeface="Times New Roman" pitchFamily="18" charset="0"/>
              </a:rPr>
              <a:t>5 </a:t>
            </a:r>
            <a:r>
              <a:rPr lang="bn-BD" sz="3000" dirty="0" smtClean="0">
                <a:solidFill>
                  <a:prstClr val="black"/>
                </a:solidFill>
                <a:latin typeface="NikoshBAN" pitchFamily="2" charset="0"/>
                <a:cs typeface="NikoshBAN" pitchFamily="2" charset="0"/>
              </a:rPr>
              <a:t>চেপে উপস্থাপন শুরু করতে পারেন।</a:t>
            </a:r>
            <a:endParaRPr lang="en-US" sz="3000" dirty="0">
              <a:solidFill>
                <a:prstClr val="black"/>
              </a:solidFill>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376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Image by convex lens">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1524000" y="1143000"/>
            <a:ext cx="6096000" cy="4572000"/>
          </a:xfrm>
          <a:prstGeom prst="rect">
            <a:avLst/>
          </a:prstGeom>
        </p:spPr>
      </p:pic>
    </p:spTree>
    <p:extLst>
      <p:ext uri="{BB962C8B-B14F-4D97-AF65-F5344CB8AC3E}">
        <p14:creationId xmlns="" xmlns:p14="http://schemas.microsoft.com/office/powerpoint/2010/main" val="22017423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2" name="Group 21"/>
          <p:cNvGrpSpPr/>
          <p:nvPr/>
        </p:nvGrpSpPr>
        <p:grpSpPr>
          <a:xfrm>
            <a:off x="3543300" y="1225398"/>
            <a:ext cx="798256" cy="3270402"/>
            <a:chOff x="3841531" y="844398"/>
            <a:chExt cx="798256" cy="3270402"/>
          </a:xfrm>
        </p:grpSpPr>
        <p:grpSp>
          <p:nvGrpSpPr>
            <p:cNvPr id="3" name="Group 15"/>
            <p:cNvGrpSpPr/>
            <p:nvPr/>
          </p:nvGrpSpPr>
          <p:grpSpPr>
            <a:xfrm>
              <a:off x="3841531" y="844398"/>
              <a:ext cx="798256" cy="3270402"/>
              <a:chOff x="3148263" y="745694"/>
              <a:chExt cx="878145" cy="3597706"/>
            </a:xfrm>
          </p:grpSpPr>
          <p:pic>
            <p:nvPicPr>
              <p:cNvPr id="13" name="Picture 12" descr="Lens.png"/>
              <p:cNvPicPr>
                <a:picLocks noChangeAspect="1"/>
              </p:cNvPicPr>
              <p:nvPr/>
            </p:nvPicPr>
            <p:blipFill>
              <a:blip r:embed="rId3" cstate="print"/>
              <a:stretch>
                <a:fillRect/>
              </a:stretch>
            </p:blipFill>
            <p:spPr>
              <a:xfrm>
                <a:off x="3581400" y="745694"/>
                <a:ext cx="445008" cy="3568316"/>
              </a:xfrm>
              <a:prstGeom prst="rect">
                <a:avLst/>
              </a:prstGeom>
            </p:spPr>
          </p:pic>
          <p:pic>
            <p:nvPicPr>
              <p:cNvPr id="14" name="Picture 13" descr="Lens.png"/>
              <p:cNvPicPr>
                <a:picLocks noChangeAspect="1"/>
              </p:cNvPicPr>
              <p:nvPr/>
            </p:nvPicPr>
            <p:blipFill>
              <a:blip r:embed="rId3" cstate="print"/>
              <a:stretch>
                <a:fillRect/>
              </a:stretch>
            </p:blipFill>
            <p:spPr>
              <a:xfrm flipH="1">
                <a:off x="3148263" y="775084"/>
                <a:ext cx="445008" cy="3568316"/>
              </a:xfrm>
              <a:prstGeom prst="rect">
                <a:avLst/>
              </a:prstGeom>
            </p:spPr>
          </p:pic>
        </p:grpSp>
        <p:cxnSp>
          <p:nvCxnSpPr>
            <p:cNvPr id="18" name="Straight Connector 17"/>
            <p:cNvCxnSpPr/>
            <p:nvPr/>
          </p:nvCxnSpPr>
          <p:spPr>
            <a:xfrm rot="5400000">
              <a:off x="2720843" y="2506822"/>
              <a:ext cx="3047777" cy="1444"/>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a:xfrm>
            <a:off x="762000" y="2857500"/>
            <a:ext cx="7406640"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3892769" y="2795829"/>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619500" y="2819400"/>
            <a:ext cx="407484" cy="461665"/>
          </a:xfrm>
          <a:prstGeom prst="rect">
            <a:avLst/>
          </a:prstGeom>
          <a:noFill/>
        </p:spPr>
        <p:txBody>
          <a:bodyPr wrap="none" rtlCol="0">
            <a:spAutoFit/>
          </a:bodyPr>
          <a:lstStyle/>
          <a:p>
            <a:r>
              <a:rPr lang="en-US" sz="2400" dirty="0" smtClean="0">
                <a:latin typeface="Arial" pitchFamily="34" charset="0"/>
                <a:cs typeface="Arial" pitchFamily="34" charset="0"/>
              </a:rPr>
              <a:t>C</a:t>
            </a:r>
            <a:endParaRPr lang="en-US" sz="2400" dirty="0">
              <a:latin typeface="Arial" pitchFamily="34" charset="0"/>
              <a:cs typeface="Arial" pitchFamily="34" charset="0"/>
            </a:endParaRPr>
          </a:p>
        </p:txBody>
      </p:sp>
      <p:sp>
        <p:nvSpPr>
          <p:cNvPr id="32" name="TextBox 31"/>
          <p:cNvSpPr txBox="1"/>
          <p:nvPr/>
        </p:nvSpPr>
        <p:spPr>
          <a:xfrm>
            <a:off x="5228970" y="2864068"/>
            <a:ext cx="486030" cy="461665"/>
          </a:xfrm>
          <a:prstGeom prst="rect">
            <a:avLst/>
          </a:prstGeom>
          <a:noFill/>
        </p:spPr>
        <p:txBody>
          <a:bodyPr wrap="none" rtlCol="0">
            <a:spAutoFit/>
          </a:bodyPr>
          <a:lstStyle/>
          <a:p>
            <a:r>
              <a:rPr lang="en-US" sz="2400" dirty="0" smtClean="0">
                <a:latin typeface="Arial" pitchFamily="34" charset="0"/>
                <a:cs typeface="Arial" pitchFamily="34" charset="0"/>
              </a:rPr>
              <a:t>F</a:t>
            </a:r>
            <a:r>
              <a:rPr lang="en-US" sz="2400" baseline="-25000" dirty="0" smtClean="0">
                <a:latin typeface="Arial" pitchFamily="34" charset="0"/>
                <a:cs typeface="Arial" pitchFamily="34" charset="0"/>
              </a:rPr>
              <a:t>1</a:t>
            </a:r>
            <a:endParaRPr lang="en-US" sz="2400" baseline="-25000" dirty="0">
              <a:latin typeface="Arial" pitchFamily="34" charset="0"/>
              <a:cs typeface="Arial" pitchFamily="34" charset="0"/>
            </a:endParaRPr>
          </a:p>
        </p:txBody>
      </p:sp>
      <p:sp>
        <p:nvSpPr>
          <p:cNvPr id="37" name="TextBox 36"/>
          <p:cNvSpPr txBox="1"/>
          <p:nvPr/>
        </p:nvSpPr>
        <p:spPr>
          <a:xfrm>
            <a:off x="2283370" y="2952690"/>
            <a:ext cx="486030" cy="461665"/>
          </a:xfrm>
          <a:prstGeom prst="rect">
            <a:avLst/>
          </a:prstGeom>
          <a:noFill/>
        </p:spPr>
        <p:txBody>
          <a:bodyPr wrap="none" rtlCol="0">
            <a:spAutoFit/>
          </a:bodyPr>
          <a:lstStyle/>
          <a:p>
            <a:r>
              <a:rPr lang="en-US" sz="2400" dirty="0" smtClean="0">
                <a:latin typeface="Arial" pitchFamily="34" charset="0"/>
                <a:cs typeface="Arial" pitchFamily="34" charset="0"/>
              </a:rPr>
              <a:t>F</a:t>
            </a:r>
            <a:r>
              <a:rPr lang="en-US" sz="2400" baseline="-25000" dirty="0" smtClean="0">
                <a:latin typeface="Arial" pitchFamily="34" charset="0"/>
                <a:cs typeface="Arial" pitchFamily="34" charset="0"/>
              </a:rPr>
              <a:t>2</a:t>
            </a:r>
            <a:endParaRPr lang="en-US" sz="2400" baseline="-25000" dirty="0">
              <a:latin typeface="Arial" pitchFamily="34" charset="0"/>
              <a:cs typeface="Arial" pitchFamily="34" charset="0"/>
            </a:endParaRPr>
          </a:p>
        </p:txBody>
      </p:sp>
      <p:sp>
        <p:nvSpPr>
          <p:cNvPr id="38" name="Oval 37"/>
          <p:cNvSpPr/>
          <p:nvPr/>
        </p:nvSpPr>
        <p:spPr>
          <a:xfrm>
            <a:off x="2369350" y="2800350"/>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381370" y="2800350"/>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43"/>
          <p:cNvGrpSpPr/>
          <p:nvPr/>
        </p:nvGrpSpPr>
        <p:grpSpPr>
          <a:xfrm>
            <a:off x="821908" y="1841936"/>
            <a:ext cx="3108960" cy="166048"/>
            <a:chOff x="838200" y="2514600"/>
            <a:chExt cx="2667000" cy="166048"/>
          </a:xfrm>
        </p:grpSpPr>
        <p:cxnSp>
          <p:nvCxnSpPr>
            <p:cNvPr id="45" name="Straight Connector 44"/>
            <p:cNvCxnSpPr/>
            <p:nvPr/>
          </p:nvCxnSpPr>
          <p:spPr>
            <a:xfrm>
              <a:off x="838200" y="2589212"/>
              <a:ext cx="2667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32"/>
            <p:cNvGrpSpPr/>
            <p:nvPr/>
          </p:nvGrpSpPr>
          <p:grpSpPr>
            <a:xfrm>
              <a:off x="2133600" y="2514600"/>
              <a:ext cx="190840" cy="166048"/>
              <a:chOff x="6598920" y="1524000"/>
              <a:chExt cx="190840" cy="166048"/>
            </a:xfrm>
          </p:grpSpPr>
          <p:cxnSp>
            <p:nvCxnSpPr>
              <p:cNvPr id="47" name="Straight Connector 46"/>
              <p:cNvCxnSpPr/>
              <p:nvPr/>
            </p:nvCxnSpPr>
            <p:spPr>
              <a:xfrm>
                <a:off x="6598920" y="1524000"/>
                <a:ext cx="18288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6606880" y="1598608"/>
                <a:ext cx="18288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9" name="Group 43"/>
          <p:cNvGrpSpPr/>
          <p:nvPr/>
        </p:nvGrpSpPr>
        <p:grpSpPr>
          <a:xfrm rot="1920000">
            <a:off x="3550762" y="3111690"/>
            <a:ext cx="4846320" cy="166048"/>
            <a:chOff x="838200" y="2514600"/>
            <a:chExt cx="2667000" cy="166048"/>
          </a:xfrm>
        </p:grpSpPr>
        <p:cxnSp>
          <p:nvCxnSpPr>
            <p:cNvPr id="81" name="Straight Connector 80"/>
            <p:cNvCxnSpPr/>
            <p:nvPr/>
          </p:nvCxnSpPr>
          <p:spPr>
            <a:xfrm>
              <a:off x="838200" y="2589212"/>
              <a:ext cx="2667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4" name="Group 32"/>
            <p:cNvGrpSpPr/>
            <p:nvPr/>
          </p:nvGrpSpPr>
          <p:grpSpPr>
            <a:xfrm>
              <a:off x="2133600" y="2514600"/>
              <a:ext cx="190840" cy="166048"/>
              <a:chOff x="6598920" y="1524000"/>
              <a:chExt cx="190840" cy="166048"/>
            </a:xfrm>
          </p:grpSpPr>
          <p:cxnSp>
            <p:nvCxnSpPr>
              <p:cNvPr id="85" name="Straight Connector 84"/>
              <p:cNvCxnSpPr/>
              <p:nvPr/>
            </p:nvCxnSpPr>
            <p:spPr>
              <a:xfrm>
                <a:off x="6598920" y="1524000"/>
                <a:ext cx="18288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6606880" y="1598608"/>
                <a:ext cx="18288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04" name="Straight Arrow Connector 103"/>
          <p:cNvCxnSpPr/>
          <p:nvPr/>
        </p:nvCxnSpPr>
        <p:spPr>
          <a:xfrm rot="120000">
            <a:off x="1285834" y="2041100"/>
            <a:ext cx="7086600" cy="2286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176686" y="2749398"/>
            <a:ext cx="423514" cy="523220"/>
          </a:xfrm>
          <a:prstGeom prst="rect">
            <a:avLst/>
          </a:prstGeom>
          <a:noFill/>
        </p:spPr>
        <p:txBody>
          <a:bodyPr wrap="none" rtlCol="0">
            <a:spAutoFit/>
          </a:bodyPr>
          <a:lstStyle/>
          <a:p>
            <a:r>
              <a:rPr lang="en-US" sz="2800" dirty="0" smtClean="0">
                <a:latin typeface="Arial" pitchFamily="34" charset="0"/>
                <a:cs typeface="Arial" pitchFamily="34" charset="0"/>
              </a:rPr>
              <a:t>A</a:t>
            </a:r>
            <a:endParaRPr lang="en-US" sz="2800" dirty="0">
              <a:latin typeface="Arial" pitchFamily="34" charset="0"/>
              <a:cs typeface="Arial" pitchFamily="34" charset="0"/>
            </a:endParaRPr>
          </a:p>
        </p:txBody>
      </p:sp>
      <p:sp>
        <p:nvSpPr>
          <p:cNvPr id="113" name="TextBox 112"/>
          <p:cNvSpPr txBox="1"/>
          <p:nvPr/>
        </p:nvSpPr>
        <p:spPr>
          <a:xfrm>
            <a:off x="1136612" y="1540378"/>
            <a:ext cx="463588" cy="523220"/>
          </a:xfrm>
          <a:prstGeom prst="rect">
            <a:avLst/>
          </a:prstGeom>
          <a:noFill/>
        </p:spPr>
        <p:txBody>
          <a:bodyPr wrap="none" rtlCol="0">
            <a:spAutoFit/>
          </a:bodyPr>
          <a:lstStyle/>
          <a:p>
            <a:r>
              <a:rPr lang="en-US" sz="2800" dirty="0" smtClean="0">
                <a:latin typeface="Arial" pitchFamily="34" charset="0"/>
                <a:cs typeface="Arial" pitchFamily="34" charset="0"/>
              </a:rPr>
              <a:t>O</a:t>
            </a:r>
            <a:endParaRPr lang="en-US" sz="2800" dirty="0">
              <a:latin typeface="Arial" pitchFamily="34" charset="0"/>
              <a:cs typeface="Arial" pitchFamily="34" charset="0"/>
            </a:endParaRPr>
          </a:p>
        </p:txBody>
      </p:sp>
      <p:sp>
        <p:nvSpPr>
          <p:cNvPr id="114" name="TextBox 113"/>
          <p:cNvSpPr txBox="1"/>
          <p:nvPr/>
        </p:nvSpPr>
        <p:spPr>
          <a:xfrm>
            <a:off x="7048500" y="2381250"/>
            <a:ext cx="543739" cy="523220"/>
          </a:xfrm>
          <a:prstGeom prst="rect">
            <a:avLst/>
          </a:prstGeom>
          <a:noFill/>
        </p:spPr>
        <p:txBody>
          <a:bodyPr wrap="none" rtlCol="0">
            <a:spAutoFit/>
          </a:bodyPr>
          <a:lstStyle/>
          <a:p>
            <a:r>
              <a:rPr lang="en-US" sz="2800" dirty="0" smtClean="0">
                <a:latin typeface="Arial" pitchFamily="34" charset="0"/>
                <a:cs typeface="Arial" pitchFamily="34" charset="0"/>
              </a:rPr>
              <a:t>A</a:t>
            </a:r>
            <a:r>
              <a:rPr lang="en-US" sz="2800" dirty="0" smtClean="0">
                <a:latin typeface="Arial"/>
                <a:cs typeface="Arial"/>
              </a:rPr>
              <a:t>´</a:t>
            </a:r>
            <a:endParaRPr lang="en-US" sz="2800" dirty="0">
              <a:latin typeface="Arial" pitchFamily="34" charset="0"/>
              <a:cs typeface="Arial" pitchFamily="34" charset="0"/>
            </a:endParaRPr>
          </a:p>
        </p:txBody>
      </p:sp>
      <p:sp>
        <p:nvSpPr>
          <p:cNvPr id="115" name="TextBox 114"/>
          <p:cNvSpPr txBox="1"/>
          <p:nvPr/>
        </p:nvSpPr>
        <p:spPr>
          <a:xfrm>
            <a:off x="6934200" y="4048780"/>
            <a:ext cx="583814" cy="523220"/>
          </a:xfrm>
          <a:prstGeom prst="rect">
            <a:avLst/>
          </a:prstGeom>
          <a:noFill/>
        </p:spPr>
        <p:txBody>
          <a:bodyPr wrap="none" rtlCol="0">
            <a:spAutoFit/>
          </a:bodyPr>
          <a:lstStyle/>
          <a:p>
            <a:r>
              <a:rPr lang="en-US" sz="2800" dirty="0" smtClean="0">
                <a:latin typeface="Arial" pitchFamily="34" charset="0"/>
                <a:cs typeface="Arial" pitchFamily="34" charset="0"/>
              </a:rPr>
              <a:t>O</a:t>
            </a:r>
            <a:r>
              <a:rPr lang="en-US" sz="2800" dirty="0" smtClean="0">
                <a:latin typeface="Arial"/>
                <a:cs typeface="Arial"/>
              </a:rPr>
              <a:t>´</a:t>
            </a:r>
            <a:endParaRPr lang="en-US" sz="2800" dirty="0">
              <a:latin typeface="Arial" pitchFamily="34" charset="0"/>
              <a:cs typeface="Arial" pitchFamily="34" charset="0"/>
            </a:endParaRPr>
          </a:p>
        </p:txBody>
      </p:sp>
      <p:pic>
        <p:nvPicPr>
          <p:cNvPr id="31" name="Picture 4" descr="C:\Users\Ellen\AppData\Local\Microsoft\Windows\Temporary Internet Files\Content.IE5\JLYP1BY7\MC900434872[1].png"/>
          <p:cNvPicPr>
            <a:picLocks noChangeAspect="1" noChangeArrowheads="1"/>
          </p:cNvPicPr>
          <p:nvPr/>
        </p:nvPicPr>
        <p:blipFill>
          <a:blip r:embed="rId4" cstate="print"/>
          <a:srcRect/>
          <a:stretch>
            <a:fillRect/>
          </a:stretch>
        </p:blipFill>
        <p:spPr bwMode="auto">
          <a:xfrm rot="2026493">
            <a:off x="926722" y="1974730"/>
            <a:ext cx="819616" cy="819616"/>
          </a:xfrm>
          <a:prstGeom prst="rect">
            <a:avLst/>
          </a:prstGeom>
          <a:noFill/>
          <a:ln w="9525">
            <a:noFill/>
            <a:miter lim="800000"/>
            <a:headEnd/>
            <a:tailEnd/>
          </a:ln>
        </p:spPr>
      </p:pic>
      <p:pic>
        <p:nvPicPr>
          <p:cNvPr id="33" name="Picture 4" descr="C:\Users\Ellen\AppData\Local\Microsoft\Windows\Temporary Internet Files\Content.IE5\JLYP1BY7\MC900434872[1].png"/>
          <p:cNvPicPr>
            <a:picLocks noChangeAspect="1" noChangeArrowheads="1"/>
          </p:cNvPicPr>
          <p:nvPr/>
        </p:nvPicPr>
        <p:blipFill>
          <a:blip r:embed="rId4" cstate="print"/>
          <a:srcRect/>
          <a:stretch>
            <a:fillRect/>
          </a:stretch>
        </p:blipFill>
        <p:spPr bwMode="auto">
          <a:xfrm rot="12922485">
            <a:off x="7044617" y="2978372"/>
            <a:ext cx="1097280" cy="1097280"/>
          </a:xfrm>
          <a:prstGeom prst="rect">
            <a:avLst/>
          </a:prstGeom>
          <a:noFill/>
          <a:ln w="9525">
            <a:noFill/>
            <a:miter lim="800000"/>
            <a:headEnd/>
            <a:tailEnd/>
          </a:ln>
        </p:spPr>
      </p:pic>
      <p:sp>
        <p:nvSpPr>
          <p:cNvPr id="36" name="TextBox 35"/>
          <p:cNvSpPr txBox="1"/>
          <p:nvPr/>
        </p:nvSpPr>
        <p:spPr>
          <a:xfrm>
            <a:off x="533400" y="2977998"/>
            <a:ext cx="657552" cy="461665"/>
          </a:xfrm>
          <a:prstGeom prst="rect">
            <a:avLst/>
          </a:prstGeom>
          <a:noFill/>
        </p:spPr>
        <p:txBody>
          <a:bodyPr wrap="none" rtlCol="0">
            <a:spAutoFit/>
          </a:bodyPr>
          <a:lstStyle/>
          <a:p>
            <a:r>
              <a:rPr lang="en-US" sz="2400" dirty="0" smtClean="0">
                <a:latin typeface="Arial" pitchFamily="34" charset="0"/>
                <a:cs typeface="Arial" pitchFamily="34" charset="0"/>
              </a:rPr>
              <a:t>2F</a:t>
            </a:r>
            <a:r>
              <a:rPr lang="en-US" sz="2400" baseline="-25000" dirty="0" smtClean="0">
                <a:latin typeface="Arial" pitchFamily="34" charset="0"/>
                <a:cs typeface="Arial" pitchFamily="34" charset="0"/>
              </a:rPr>
              <a:t>2</a:t>
            </a:r>
            <a:endParaRPr lang="en-US" sz="2400" baseline="-25000" dirty="0">
              <a:latin typeface="Arial" pitchFamily="34" charset="0"/>
              <a:cs typeface="Arial" pitchFamily="34" charset="0"/>
            </a:endParaRPr>
          </a:p>
        </p:txBody>
      </p:sp>
      <p:sp>
        <p:nvSpPr>
          <p:cNvPr id="40" name="Oval 39"/>
          <p:cNvSpPr/>
          <p:nvPr/>
        </p:nvSpPr>
        <p:spPr>
          <a:xfrm>
            <a:off x="924180" y="2790498"/>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676770" y="2843837"/>
            <a:ext cx="657552" cy="461665"/>
          </a:xfrm>
          <a:prstGeom prst="rect">
            <a:avLst/>
          </a:prstGeom>
          <a:noFill/>
        </p:spPr>
        <p:txBody>
          <a:bodyPr wrap="none" rtlCol="0">
            <a:spAutoFit/>
          </a:bodyPr>
          <a:lstStyle/>
          <a:p>
            <a:r>
              <a:rPr lang="en-US" sz="2400" dirty="0" smtClean="0">
                <a:latin typeface="Arial" pitchFamily="34" charset="0"/>
                <a:cs typeface="Arial" pitchFamily="34" charset="0"/>
              </a:rPr>
              <a:t>2F</a:t>
            </a:r>
            <a:r>
              <a:rPr lang="en-US" sz="2400" baseline="-25000" dirty="0" smtClean="0">
                <a:latin typeface="Arial" pitchFamily="34" charset="0"/>
                <a:cs typeface="Arial" pitchFamily="34" charset="0"/>
              </a:rPr>
              <a:t>1</a:t>
            </a:r>
            <a:endParaRPr lang="en-US" sz="2400" baseline="-25000" dirty="0">
              <a:latin typeface="Arial" pitchFamily="34" charset="0"/>
              <a:cs typeface="Arial" pitchFamily="34" charset="0"/>
            </a:endParaRPr>
          </a:p>
        </p:txBody>
      </p:sp>
      <p:sp>
        <p:nvSpPr>
          <p:cNvPr id="42" name="Oval 41"/>
          <p:cNvSpPr/>
          <p:nvPr/>
        </p:nvSpPr>
        <p:spPr>
          <a:xfrm>
            <a:off x="6797638" y="2780119"/>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2286000" y="457200"/>
            <a:ext cx="3895618" cy="646331"/>
          </a:xfrm>
          <a:prstGeom prst="rect">
            <a:avLst/>
          </a:prstGeom>
          <a:solidFill>
            <a:schemeClr val="accent3">
              <a:lumMod val="20000"/>
              <a:lumOff val="80000"/>
            </a:schemeClr>
          </a:solidFill>
        </p:spPr>
        <p:txBody>
          <a:bodyPr wrap="none" rtlCol="0">
            <a:spAutoFit/>
          </a:bodyPr>
          <a:lstStyle/>
          <a:p>
            <a:r>
              <a:rPr lang="en-US" sz="3600" dirty="0" err="1" smtClean="0">
                <a:latin typeface="NikoshBAN" pitchFamily="2" charset="0"/>
                <a:cs typeface="NikoshBAN" pitchFamily="2" charset="0"/>
              </a:rPr>
              <a:t>কীভাবে</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প্রতিবিম্ব</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সৃষ্টি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হয়</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
        <p:nvSpPr>
          <p:cNvPr id="46" name="TextBox 45"/>
          <p:cNvSpPr txBox="1"/>
          <p:nvPr/>
        </p:nvSpPr>
        <p:spPr>
          <a:xfrm>
            <a:off x="457200" y="4495800"/>
            <a:ext cx="5388013" cy="523220"/>
          </a:xfrm>
          <a:prstGeom prst="rect">
            <a:avLst/>
          </a:prstGeom>
          <a:solidFill>
            <a:schemeClr val="accent5">
              <a:lumMod val="20000"/>
              <a:lumOff val="80000"/>
            </a:schemeClr>
          </a:solidFill>
        </p:spPr>
        <p:txBody>
          <a:bodyPr wrap="none" rtlCol="0">
            <a:spAutoFit/>
          </a:bodyPr>
          <a:lstStyle/>
          <a:p>
            <a:r>
              <a:rPr lang="en-US" sz="2800" dirty="0" err="1" smtClean="0">
                <a:latin typeface="NikoshBAN" pitchFamily="2" charset="0"/>
                <a:cs typeface="NikoshBAN" pitchFamily="2" charset="0"/>
              </a:rPr>
              <a:t>লক্ষ্বস্তুর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অবস্থান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প্রতিবিম্বের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অবস্থান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দেখো</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
        <p:nvSpPr>
          <p:cNvPr id="49" name="TextBox 48"/>
          <p:cNvSpPr txBox="1"/>
          <p:nvPr/>
        </p:nvSpPr>
        <p:spPr>
          <a:xfrm>
            <a:off x="457200" y="5181600"/>
            <a:ext cx="8287846" cy="523220"/>
          </a:xfrm>
          <a:prstGeom prst="rect">
            <a:avLst/>
          </a:prstGeom>
          <a:solidFill>
            <a:schemeClr val="accent6">
              <a:lumMod val="20000"/>
              <a:lumOff val="80000"/>
            </a:schemeClr>
          </a:solidFill>
        </p:spPr>
        <p:txBody>
          <a:bodyPr wrap="none" rtlCol="0">
            <a:spAutoFit/>
          </a:bodyPr>
          <a:lstStyle/>
          <a:p>
            <a:r>
              <a:rPr lang="en-US" sz="2800" dirty="0" err="1" smtClean="0">
                <a:latin typeface="NikoshBAN" pitchFamily="2" charset="0"/>
                <a:cs typeface="NikoshBAN" pitchFamily="2" charset="0"/>
              </a:rPr>
              <a:t>তাদের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আকৃতির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পার্থক্য</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আছে</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a:t>
            </a:r>
            <a:r>
              <a:rPr lang="en-US" sz="2800" dirty="0" smtClean="0">
                <a:latin typeface="NikoshBAN" pitchFamily="2" charset="0"/>
                <a:cs typeface="NikoshBAN" pitchFamily="2" charset="0"/>
              </a:rPr>
              <a:t> ? </a:t>
            </a:r>
            <a:r>
              <a:rPr lang="en-US" sz="2800" dirty="0" err="1" smtClean="0">
                <a:latin typeface="NikoshBAN" pitchFamily="2" charset="0"/>
                <a:cs typeface="NikoshBAN" pitchFamily="2" charset="0"/>
              </a:rPr>
              <a:t>প্রতিবিম্বের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প্রকৃতি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ধরনের</a:t>
            </a:r>
            <a:r>
              <a:rPr lang="en-US"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Effect transition="in" filter="fade">
                                      <p:cBhvr>
                                        <p:cTn id="9" dur="10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3"/>
                                        </p:tgtEl>
                                        <p:attrNameLst>
                                          <p:attrName>style.visibility</p:attrName>
                                        </p:attrNameLst>
                                      </p:cBhvr>
                                      <p:to>
                                        <p:strVal val="visible"/>
                                      </p:to>
                                    </p:set>
                                    <p:animEffect transition="in" filter="wipe(left)">
                                      <p:cBhvr>
                                        <p:cTn id="14" dur="1000"/>
                                        <p:tgtEl>
                                          <p:spTgt spid="11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wipe(left)">
                                      <p:cBhvr>
                                        <p:cTn id="17" dur="1000"/>
                                        <p:tgtEl>
                                          <p:spTgt spid="1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ipe(left)">
                                      <p:cBhvr>
                                        <p:cTn id="27" dur="10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4"/>
                                        </p:tgtEl>
                                        <p:attrNameLst>
                                          <p:attrName>style.visibility</p:attrName>
                                        </p:attrNameLst>
                                      </p:cBhvr>
                                      <p:to>
                                        <p:strVal val="visible"/>
                                      </p:to>
                                    </p:set>
                                    <p:animEffect transition="in" filter="wipe(left)">
                                      <p:cBhvr>
                                        <p:cTn id="32" dur="1000"/>
                                        <p:tgtEl>
                                          <p:spTgt spid="10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1000"/>
                                        <p:tgtEl>
                                          <p:spTgt spid="33"/>
                                        </p:tgtEl>
                                      </p:cBhvr>
                                    </p:animEffect>
                                  </p:child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10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wipe(left)">
                                      <p:cBhvr>
                                        <p:cTn id="52"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P spid="114" grpId="0"/>
      <p:bldP spid="115" grpId="0"/>
      <p:bldP spid="46" grpId="0" animBg="1"/>
      <p:bldP spid="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2" name="Group 15"/>
          <p:cNvGrpSpPr/>
          <p:nvPr/>
        </p:nvGrpSpPr>
        <p:grpSpPr>
          <a:xfrm>
            <a:off x="3841531" y="1606398"/>
            <a:ext cx="798256" cy="3270402"/>
            <a:chOff x="3148263" y="745694"/>
            <a:chExt cx="878145" cy="3597706"/>
          </a:xfrm>
        </p:grpSpPr>
        <p:pic>
          <p:nvPicPr>
            <p:cNvPr id="13" name="Picture 12" descr="Lens.png"/>
            <p:cNvPicPr>
              <a:picLocks noChangeAspect="1"/>
            </p:cNvPicPr>
            <p:nvPr/>
          </p:nvPicPr>
          <p:blipFill>
            <a:blip r:embed="rId3" cstate="print"/>
            <a:stretch>
              <a:fillRect/>
            </a:stretch>
          </p:blipFill>
          <p:spPr>
            <a:xfrm>
              <a:off x="3581400" y="745694"/>
              <a:ext cx="445008" cy="3568316"/>
            </a:xfrm>
            <a:prstGeom prst="rect">
              <a:avLst/>
            </a:prstGeom>
          </p:spPr>
        </p:pic>
        <p:pic>
          <p:nvPicPr>
            <p:cNvPr id="14" name="Picture 13" descr="Lens.png"/>
            <p:cNvPicPr>
              <a:picLocks noChangeAspect="1"/>
            </p:cNvPicPr>
            <p:nvPr/>
          </p:nvPicPr>
          <p:blipFill>
            <a:blip r:embed="rId3" cstate="print"/>
            <a:stretch>
              <a:fillRect/>
            </a:stretch>
          </p:blipFill>
          <p:spPr>
            <a:xfrm flipH="1">
              <a:off x="3148263" y="775084"/>
              <a:ext cx="445008" cy="3568316"/>
            </a:xfrm>
            <a:prstGeom prst="rect">
              <a:avLst/>
            </a:prstGeom>
          </p:spPr>
        </p:pic>
      </p:grpSp>
      <p:cxnSp>
        <p:nvCxnSpPr>
          <p:cNvPr id="18" name="Straight Connector 17"/>
          <p:cNvCxnSpPr/>
          <p:nvPr/>
        </p:nvCxnSpPr>
        <p:spPr>
          <a:xfrm rot="5400000">
            <a:off x="2720843" y="3268822"/>
            <a:ext cx="3047777" cy="1444"/>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066800" y="3276600"/>
            <a:ext cx="7010400"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896517" y="2362200"/>
            <a:ext cx="3352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239904" y="2362200"/>
            <a:ext cx="4142096" cy="2971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32"/>
          <p:cNvGrpSpPr/>
          <p:nvPr/>
        </p:nvGrpSpPr>
        <p:grpSpPr>
          <a:xfrm>
            <a:off x="2742406" y="2362200"/>
            <a:ext cx="4039394" cy="2438400"/>
            <a:chOff x="2742406" y="1600200"/>
            <a:chExt cx="4039394" cy="2438400"/>
          </a:xfrm>
        </p:grpSpPr>
        <p:cxnSp>
          <p:nvCxnSpPr>
            <p:cNvPr id="28" name="Straight Arrow Connector 27"/>
            <p:cNvCxnSpPr/>
            <p:nvPr/>
          </p:nvCxnSpPr>
          <p:spPr>
            <a:xfrm rot="5400000" flipH="1" flipV="1">
              <a:off x="2286000" y="2057400"/>
              <a:ext cx="9144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743200" y="1600200"/>
              <a:ext cx="4038600" cy="2438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35"/>
          <p:cNvGrpSpPr/>
          <p:nvPr/>
        </p:nvGrpSpPr>
        <p:grpSpPr>
          <a:xfrm>
            <a:off x="2057400" y="2362200"/>
            <a:ext cx="7086600" cy="2895600"/>
            <a:chOff x="2057400" y="1600200"/>
            <a:chExt cx="7086600" cy="2895600"/>
          </a:xfrm>
        </p:grpSpPr>
        <p:cxnSp>
          <p:nvCxnSpPr>
            <p:cNvPr id="30" name="Straight Arrow Connector 29"/>
            <p:cNvCxnSpPr/>
            <p:nvPr/>
          </p:nvCxnSpPr>
          <p:spPr>
            <a:xfrm rot="5400000" flipH="1" flipV="1">
              <a:off x="1600994" y="2056606"/>
              <a:ext cx="9144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065360" y="1613848"/>
              <a:ext cx="7078640" cy="28819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39"/>
          <p:cNvGrpSpPr/>
          <p:nvPr/>
        </p:nvGrpSpPr>
        <p:grpSpPr>
          <a:xfrm>
            <a:off x="1371600" y="2362200"/>
            <a:ext cx="7154840" cy="2272352"/>
            <a:chOff x="1371600" y="1600200"/>
            <a:chExt cx="7154840" cy="2272352"/>
          </a:xfrm>
        </p:grpSpPr>
        <p:cxnSp>
          <p:nvCxnSpPr>
            <p:cNvPr id="34" name="Straight Arrow Connector 33"/>
            <p:cNvCxnSpPr/>
            <p:nvPr/>
          </p:nvCxnSpPr>
          <p:spPr>
            <a:xfrm rot="5400000" flipH="1" flipV="1">
              <a:off x="915194" y="2056606"/>
              <a:ext cx="9144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371600" y="1600200"/>
              <a:ext cx="7154840" cy="22723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457200" y="609600"/>
            <a:ext cx="8087470" cy="646331"/>
          </a:xfrm>
          <a:prstGeom prst="rect">
            <a:avLst/>
          </a:prstGeom>
          <a:solidFill>
            <a:schemeClr val="accent3">
              <a:lumMod val="40000"/>
              <a:lumOff val="60000"/>
            </a:schemeClr>
          </a:solidFill>
        </p:spPr>
        <p:txBody>
          <a:bodyPr wrap="none" rtlCol="0">
            <a:spAutoFit/>
          </a:bodyPr>
          <a:lstStyle/>
          <a:p>
            <a:r>
              <a:rPr lang="en-US" sz="3600" dirty="0" err="1" smtClean="0">
                <a:latin typeface="NikoshBAN" pitchFamily="2" charset="0"/>
                <a:cs typeface="NikoshBAN" pitchFamily="2" charset="0"/>
              </a:rPr>
              <a:t>লক্ষবস্তুর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বিভিন্ন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অবস্থানে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প্রতিবিম্বের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অবস্থানের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পরিবর্তন</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upRight)">
                                      <p:cBhvr>
                                        <p:cTn id="12" dur="2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upRight)">
                                      <p:cBhvr>
                                        <p:cTn id="17" dur="2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upRight)">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pSp>
        <p:nvGrpSpPr>
          <p:cNvPr id="2" name="Group 21"/>
          <p:cNvGrpSpPr/>
          <p:nvPr/>
        </p:nvGrpSpPr>
        <p:grpSpPr>
          <a:xfrm>
            <a:off x="3543300" y="190683"/>
            <a:ext cx="798256" cy="3270402"/>
            <a:chOff x="3841531" y="844398"/>
            <a:chExt cx="798256" cy="3270402"/>
          </a:xfrm>
        </p:grpSpPr>
        <p:grpSp>
          <p:nvGrpSpPr>
            <p:cNvPr id="3" name="Group 15"/>
            <p:cNvGrpSpPr/>
            <p:nvPr/>
          </p:nvGrpSpPr>
          <p:grpSpPr>
            <a:xfrm>
              <a:off x="3841531" y="844398"/>
              <a:ext cx="798256" cy="3270402"/>
              <a:chOff x="3148263" y="745694"/>
              <a:chExt cx="878145" cy="3597706"/>
            </a:xfrm>
          </p:grpSpPr>
          <p:pic>
            <p:nvPicPr>
              <p:cNvPr id="13" name="Picture 12" descr="Lens.png"/>
              <p:cNvPicPr>
                <a:picLocks noChangeAspect="1"/>
              </p:cNvPicPr>
              <p:nvPr/>
            </p:nvPicPr>
            <p:blipFill>
              <a:blip r:embed="rId3" cstate="print"/>
              <a:stretch>
                <a:fillRect/>
              </a:stretch>
            </p:blipFill>
            <p:spPr>
              <a:xfrm>
                <a:off x="3581400" y="745694"/>
                <a:ext cx="445008" cy="3568316"/>
              </a:xfrm>
              <a:prstGeom prst="rect">
                <a:avLst/>
              </a:prstGeom>
            </p:spPr>
          </p:pic>
          <p:pic>
            <p:nvPicPr>
              <p:cNvPr id="14" name="Picture 13" descr="Lens.png"/>
              <p:cNvPicPr>
                <a:picLocks noChangeAspect="1"/>
              </p:cNvPicPr>
              <p:nvPr/>
            </p:nvPicPr>
            <p:blipFill>
              <a:blip r:embed="rId3" cstate="print"/>
              <a:stretch>
                <a:fillRect/>
              </a:stretch>
            </p:blipFill>
            <p:spPr>
              <a:xfrm flipH="1">
                <a:off x="3148263" y="775084"/>
                <a:ext cx="445008" cy="3568316"/>
              </a:xfrm>
              <a:prstGeom prst="rect">
                <a:avLst/>
              </a:prstGeom>
            </p:spPr>
          </p:pic>
        </p:grpSp>
        <p:cxnSp>
          <p:nvCxnSpPr>
            <p:cNvPr id="18" name="Straight Connector 17"/>
            <p:cNvCxnSpPr/>
            <p:nvPr/>
          </p:nvCxnSpPr>
          <p:spPr>
            <a:xfrm rot="5400000">
              <a:off x="2720843" y="2506822"/>
              <a:ext cx="3047777" cy="1444"/>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a:xfrm>
            <a:off x="762000" y="1846848"/>
            <a:ext cx="7406640"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4" name="Group 43"/>
          <p:cNvGrpSpPr/>
          <p:nvPr/>
        </p:nvGrpSpPr>
        <p:grpSpPr>
          <a:xfrm>
            <a:off x="821908" y="807221"/>
            <a:ext cx="3108960" cy="166048"/>
            <a:chOff x="838200" y="2514600"/>
            <a:chExt cx="2667000" cy="166048"/>
          </a:xfrm>
        </p:grpSpPr>
        <p:cxnSp>
          <p:nvCxnSpPr>
            <p:cNvPr id="45" name="Straight Connector 44"/>
            <p:cNvCxnSpPr/>
            <p:nvPr/>
          </p:nvCxnSpPr>
          <p:spPr>
            <a:xfrm>
              <a:off x="838200" y="2589212"/>
              <a:ext cx="2667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32"/>
            <p:cNvGrpSpPr/>
            <p:nvPr/>
          </p:nvGrpSpPr>
          <p:grpSpPr>
            <a:xfrm>
              <a:off x="2133600" y="2514600"/>
              <a:ext cx="190840" cy="166048"/>
              <a:chOff x="6598920" y="1524000"/>
              <a:chExt cx="190840" cy="166048"/>
            </a:xfrm>
          </p:grpSpPr>
          <p:cxnSp>
            <p:nvCxnSpPr>
              <p:cNvPr id="47" name="Straight Connector 46"/>
              <p:cNvCxnSpPr/>
              <p:nvPr/>
            </p:nvCxnSpPr>
            <p:spPr>
              <a:xfrm>
                <a:off x="6598920" y="1524000"/>
                <a:ext cx="18288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6606880" y="1598608"/>
                <a:ext cx="18288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81" name="Straight Connector 80"/>
          <p:cNvCxnSpPr/>
          <p:nvPr/>
        </p:nvCxnSpPr>
        <p:spPr>
          <a:xfrm rot="1920000">
            <a:off x="3632281" y="1836517"/>
            <a:ext cx="3657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838200" y="2709500"/>
            <a:ext cx="3108960" cy="166048"/>
            <a:chOff x="838200" y="2514600"/>
            <a:chExt cx="2667000" cy="166048"/>
          </a:xfrm>
        </p:grpSpPr>
        <p:cxnSp>
          <p:nvCxnSpPr>
            <p:cNvPr id="50" name="Straight Connector 49"/>
            <p:cNvCxnSpPr/>
            <p:nvPr/>
          </p:nvCxnSpPr>
          <p:spPr>
            <a:xfrm>
              <a:off x="838200" y="2589212"/>
              <a:ext cx="2667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 name="Group 32"/>
            <p:cNvGrpSpPr/>
            <p:nvPr/>
          </p:nvGrpSpPr>
          <p:grpSpPr>
            <a:xfrm>
              <a:off x="2133600" y="2514600"/>
              <a:ext cx="190840" cy="166048"/>
              <a:chOff x="6598920" y="1524000"/>
              <a:chExt cx="190840" cy="166048"/>
            </a:xfrm>
          </p:grpSpPr>
          <p:cxnSp>
            <p:nvCxnSpPr>
              <p:cNvPr id="52" name="Straight Connector 51"/>
              <p:cNvCxnSpPr/>
              <p:nvPr/>
            </p:nvCxnSpPr>
            <p:spPr>
              <a:xfrm>
                <a:off x="6598920" y="1524000"/>
                <a:ext cx="18288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6606880" y="1598608"/>
                <a:ext cx="18288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55" name="Straight Connector 54"/>
          <p:cNvCxnSpPr/>
          <p:nvPr/>
        </p:nvCxnSpPr>
        <p:spPr>
          <a:xfrm rot="19680000" flipV="1">
            <a:off x="3660869" y="1831259"/>
            <a:ext cx="3657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9" name="Group 21"/>
          <p:cNvGrpSpPr/>
          <p:nvPr/>
        </p:nvGrpSpPr>
        <p:grpSpPr>
          <a:xfrm>
            <a:off x="3697867" y="3387072"/>
            <a:ext cx="497144" cy="3270402"/>
            <a:chOff x="3841531" y="844398"/>
            <a:chExt cx="798256" cy="3270402"/>
          </a:xfrm>
        </p:grpSpPr>
        <p:grpSp>
          <p:nvGrpSpPr>
            <p:cNvPr id="60" name="Group 15"/>
            <p:cNvGrpSpPr/>
            <p:nvPr/>
          </p:nvGrpSpPr>
          <p:grpSpPr>
            <a:xfrm>
              <a:off x="3841534" y="844398"/>
              <a:ext cx="798257" cy="3270402"/>
              <a:chOff x="3148263" y="745694"/>
              <a:chExt cx="878145" cy="3597706"/>
            </a:xfrm>
          </p:grpSpPr>
          <p:pic>
            <p:nvPicPr>
              <p:cNvPr id="62" name="Picture 61" descr="Lens.png"/>
              <p:cNvPicPr>
                <a:picLocks noChangeAspect="1"/>
              </p:cNvPicPr>
              <p:nvPr/>
            </p:nvPicPr>
            <p:blipFill>
              <a:blip r:embed="rId3" cstate="print"/>
              <a:stretch>
                <a:fillRect/>
              </a:stretch>
            </p:blipFill>
            <p:spPr>
              <a:xfrm>
                <a:off x="3581400" y="745694"/>
                <a:ext cx="445008" cy="3568316"/>
              </a:xfrm>
              <a:prstGeom prst="rect">
                <a:avLst/>
              </a:prstGeom>
            </p:spPr>
          </p:pic>
          <p:pic>
            <p:nvPicPr>
              <p:cNvPr id="63" name="Picture 62" descr="Lens.png"/>
              <p:cNvPicPr>
                <a:picLocks noChangeAspect="1"/>
              </p:cNvPicPr>
              <p:nvPr/>
            </p:nvPicPr>
            <p:blipFill>
              <a:blip r:embed="rId3" cstate="print"/>
              <a:stretch>
                <a:fillRect/>
              </a:stretch>
            </p:blipFill>
            <p:spPr>
              <a:xfrm flipH="1">
                <a:off x="3148263" y="775084"/>
                <a:ext cx="445008" cy="3568316"/>
              </a:xfrm>
              <a:prstGeom prst="rect">
                <a:avLst/>
              </a:prstGeom>
            </p:spPr>
          </p:pic>
        </p:grpSp>
        <p:cxnSp>
          <p:nvCxnSpPr>
            <p:cNvPr id="61" name="Straight Connector 60"/>
            <p:cNvCxnSpPr/>
            <p:nvPr/>
          </p:nvCxnSpPr>
          <p:spPr>
            <a:xfrm rot="5400000">
              <a:off x="2720843" y="2506822"/>
              <a:ext cx="3047777" cy="1444"/>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64" name="Straight Arrow Connector 63"/>
          <p:cNvCxnSpPr/>
          <p:nvPr/>
        </p:nvCxnSpPr>
        <p:spPr>
          <a:xfrm>
            <a:off x="766011" y="5043237"/>
            <a:ext cx="7406640"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65" name="Group 43"/>
          <p:cNvGrpSpPr/>
          <p:nvPr/>
        </p:nvGrpSpPr>
        <p:grpSpPr>
          <a:xfrm>
            <a:off x="825919" y="4003610"/>
            <a:ext cx="3108960" cy="166048"/>
            <a:chOff x="838200" y="2514600"/>
            <a:chExt cx="2667000" cy="166048"/>
          </a:xfrm>
        </p:grpSpPr>
        <p:cxnSp>
          <p:nvCxnSpPr>
            <p:cNvPr id="66" name="Straight Connector 65"/>
            <p:cNvCxnSpPr/>
            <p:nvPr/>
          </p:nvCxnSpPr>
          <p:spPr>
            <a:xfrm>
              <a:off x="838200" y="2589212"/>
              <a:ext cx="2667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7" name="Group 32"/>
            <p:cNvGrpSpPr/>
            <p:nvPr/>
          </p:nvGrpSpPr>
          <p:grpSpPr>
            <a:xfrm>
              <a:off x="2133600" y="2514600"/>
              <a:ext cx="190840" cy="166048"/>
              <a:chOff x="6598920" y="1524000"/>
              <a:chExt cx="190840" cy="166048"/>
            </a:xfrm>
          </p:grpSpPr>
          <p:cxnSp>
            <p:nvCxnSpPr>
              <p:cNvPr id="68" name="Straight Connector 67"/>
              <p:cNvCxnSpPr/>
              <p:nvPr/>
            </p:nvCxnSpPr>
            <p:spPr>
              <a:xfrm>
                <a:off x="6598920" y="1524000"/>
                <a:ext cx="18288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6606880" y="1598608"/>
                <a:ext cx="18288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1" name="Group 70"/>
          <p:cNvGrpSpPr/>
          <p:nvPr/>
        </p:nvGrpSpPr>
        <p:grpSpPr>
          <a:xfrm>
            <a:off x="842211" y="5905889"/>
            <a:ext cx="3108960" cy="166048"/>
            <a:chOff x="838200" y="2514600"/>
            <a:chExt cx="2667000" cy="166048"/>
          </a:xfrm>
        </p:grpSpPr>
        <p:cxnSp>
          <p:nvCxnSpPr>
            <p:cNvPr id="72" name="Straight Connector 71"/>
            <p:cNvCxnSpPr/>
            <p:nvPr/>
          </p:nvCxnSpPr>
          <p:spPr>
            <a:xfrm>
              <a:off x="838200" y="2589212"/>
              <a:ext cx="2667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3" name="Group 32"/>
            <p:cNvGrpSpPr/>
            <p:nvPr/>
          </p:nvGrpSpPr>
          <p:grpSpPr>
            <a:xfrm>
              <a:off x="2133600" y="2514600"/>
              <a:ext cx="190840" cy="166048"/>
              <a:chOff x="6598920" y="1524000"/>
              <a:chExt cx="190840" cy="166048"/>
            </a:xfrm>
          </p:grpSpPr>
          <p:cxnSp>
            <p:nvCxnSpPr>
              <p:cNvPr id="74" name="Straight Connector 73"/>
              <p:cNvCxnSpPr/>
              <p:nvPr/>
            </p:nvCxnSpPr>
            <p:spPr>
              <a:xfrm>
                <a:off x="6598920" y="1524000"/>
                <a:ext cx="18288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6606880" y="1598608"/>
                <a:ext cx="18288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76" name="Straight Connector 75"/>
          <p:cNvCxnSpPr/>
          <p:nvPr/>
        </p:nvCxnSpPr>
        <p:spPr>
          <a:xfrm rot="20100000" flipV="1">
            <a:off x="3800534" y="5240536"/>
            <a:ext cx="3657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500000">
            <a:off x="3759307" y="4855525"/>
            <a:ext cx="3657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4698952" y="3061645"/>
            <a:ext cx="3911648" cy="1077218"/>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3200" dirty="0" err="1" smtClean="0">
                <a:latin typeface="NikoshBAN" pitchFamily="2" charset="0"/>
                <a:cs typeface="NikoshBAN" pitchFamily="2" charset="0"/>
              </a:rPr>
              <a:t>এখানে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লেন্সের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অভিসারী</a:t>
            </a:r>
            <a:endParaRPr lang="en-US" sz="3200" dirty="0" smtClean="0">
              <a:latin typeface="NikoshBAN" pitchFamily="2" charset="0"/>
              <a:cs typeface="NikoshBAN" pitchFamily="2" charset="0"/>
            </a:endParaRPr>
          </a:p>
          <a:p>
            <a:r>
              <a:rPr lang="en-US" sz="3200" dirty="0" err="1" smtClean="0">
                <a:latin typeface="NikoshBAN" pitchFamily="2" charset="0"/>
                <a:cs typeface="NikoshBAN" pitchFamily="2" charset="0"/>
              </a:rPr>
              <a:t>ক্ষমতা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বেশি</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79" name="TextBox 78"/>
          <p:cNvSpPr txBox="1"/>
          <p:nvPr/>
        </p:nvSpPr>
        <p:spPr>
          <a:xfrm>
            <a:off x="4343400" y="3072063"/>
            <a:ext cx="4495141" cy="1077218"/>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3200" dirty="0" err="1" smtClean="0">
                <a:latin typeface="NikoshBAN" pitchFamily="2" charset="0"/>
                <a:cs typeface="NikoshBAN" pitchFamily="2" charset="0"/>
              </a:rPr>
              <a:t>দেখা</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যাচ্ছে</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লেন্সের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ক্ষমতা</a:t>
            </a:r>
            <a:r>
              <a:rPr lang="en-US" sz="3200" dirty="0" smtClean="0">
                <a:latin typeface="NikoshBAN" pitchFamily="2" charset="0"/>
                <a:cs typeface="NikoshBAN" pitchFamily="2" charset="0"/>
              </a:rPr>
              <a:t> </a:t>
            </a:r>
          </a:p>
          <a:p>
            <a:r>
              <a:rPr lang="en-US" sz="3200" dirty="0" err="1" smtClean="0">
                <a:latin typeface="NikoshBAN" pitchFamily="2" charset="0"/>
                <a:cs typeface="NikoshBAN" pitchFamily="2" charset="0"/>
              </a:rPr>
              <a:t>বেশি</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লেন্সের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ফোকাস</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দূরত্ব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কম</a:t>
            </a:r>
            <a:endParaRPr lang="en-US" sz="3200" dirty="0" smtClean="0">
              <a:latin typeface="NikoshBAN" pitchFamily="2" charset="0"/>
              <a:cs typeface="NikoshBAN" pitchFamily="2" charset="0"/>
            </a:endParaRPr>
          </a:p>
        </p:txBody>
      </p:sp>
      <p:sp>
        <p:nvSpPr>
          <p:cNvPr id="80" name="TextBox 79"/>
          <p:cNvSpPr txBox="1"/>
          <p:nvPr/>
        </p:nvSpPr>
        <p:spPr>
          <a:xfrm>
            <a:off x="4648859" y="3076074"/>
            <a:ext cx="3950120" cy="1077218"/>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3200" dirty="0" err="1" smtClean="0">
                <a:latin typeface="NikoshBAN" pitchFamily="2" charset="0"/>
                <a:cs typeface="NikoshBAN" pitchFamily="2" charset="0"/>
              </a:rPr>
              <a:t>অর্থা</a:t>
            </a:r>
            <a:r>
              <a:rPr lang="en-US" sz="3200" dirty="0" smtClean="0">
                <a:latin typeface="NikoshBAN" pitchFamily="2" charset="0"/>
                <a:cs typeface="NikoshBAN" pitchFamily="2" charset="0"/>
              </a:rPr>
              <a:t>ৎ </a:t>
            </a:r>
            <a:r>
              <a:rPr lang="en-US" sz="3200" dirty="0" err="1" smtClean="0">
                <a:latin typeface="NikoshBAN" pitchFamily="2" charset="0"/>
                <a:cs typeface="NikoshBAN" pitchFamily="2" charset="0"/>
              </a:rPr>
              <a:t>লেন্সের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ক্ষমতা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ফোকাস</a:t>
            </a:r>
            <a:r>
              <a:rPr lang="en-US" sz="3200" dirty="0" smtClean="0">
                <a:latin typeface="NikoshBAN" pitchFamily="2" charset="0"/>
                <a:cs typeface="NikoshBAN" pitchFamily="2" charset="0"/>
              </a:rPr>
              <a:t> </a:t>
            </a:r>
          </a:p>
          <a:p>
            <a:r>
              <a:rPr lang="en-US" sz="3200" dirty="0" err="1" smtClean="0">
                <a:latin typeface="NikoshBAN" pitchFamily="2" charset="0"/>
                <a:cs typeface="NikoshBAN" pitchFamily="2" charset="0"/>
              </a:rPr>
              <a:t>দূরত্বের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বিপরীত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রাশি</a:t>
            </a:r>
            <a:r>
              <a:rPr lang="en-US" sz="3200" dirty="0" smtClean="0">
                <a:latin typeface="NikoshBAN" pitchFamily="2" charset="0"/>
                <a:cs typeface="NikoshBAN"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subTnLst>
                                    <p:set>
                                      <p:cBhvr override="childStyle">
                                        <p:cTn dur="1" fill="hold" display="0" masterRel="nextClick" afterEffect="1"/>
                                        <p:tgtEl>
                                          <p:spTgt spid="7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wipe(left)">
                                      <p:cBhvr>
                                        <p:cTn id="12" dur="1000"/>
                                        <p:tgtEl>
                                          <p:spTgt spid="79"/>
                                        </p:tgtEl>
                                      </p:cBhvr>
                                    </p:animEffect>
                                  </p:childTnLst>
                                  <p:subTnLst>
                                    <p:set>
                                      <p:cBhvr override="childStyle">
                                        <p:cTn dur="1" fill="hold" display="0" masterRel="nextClick" afterEffect="1"/>
                                        <p:tgtEl>
                                          <p:spTgt spid="7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wipe(left)">
                                      <p:cBhvr>
                                        <p:cTn id="17"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grpSp>
        <p:nvGrpSpPr>
          <p:cNvPr id="24" name="Group 23"/>
          <p:cNvGrpSpPr/>
          <p:nvPr/>
        </p:nvGrpSpPr>
        <p:grpSpPr>
          <a:xfrm>
            <a:off x="58097" y="1524000"/>
            <a:ext cx="8857303" cy="3124200"/>
            <a:chOff x="58097" y="1524000"/>
            <a:chExt cx="8857303" cy="3124200"/>
          </a:xfrm>
        </p:grpSpPr>
        <p:grpSp>
          <p:nvGrpSpPr>
            <p:cNvPr id="2" name="Group 3"/>
            <p:cNvGrpSpPr>
              <a:grpSpLocks/>
            </p:cNvGrpSpPr>
            <p:nvPr/>
          </p:nvGrpSpPr>
          <p:grpSpPr bwMode="auto">
            <a:xfrm>
              <a:off x="3948113" y="1554163"/>
              <a:ext cx="377825" cy="3094037"/>
              <a:chOff x="5923994" y="2057400"/>
              <a:chExt cx="801212" cy="3541485"/>
            </a:xfrm>
          </p:grpSpPr>
          <p:sp>
            <p:nvSpPr>
              <p:cNvPr id="5" name="Freeform 4"/>
              <p:cNvSpPr/>
              <p:nvPr/>
            </p:nvSpPr>
            <p:spPr bwMode="auto">
              <a:xfrm>
                <a:off x="6324599" y="2057400"/>
                <a:ext cx="400607" cy="3541485"/>
              </a:xfrm>
              <a:custGeom>
                <a:avLst/>
                <a:gdLst>
                  <a:gd name="connsiteX0" fmla="*/ 0 w 400606"/>
                  <a:gd name="connsiteY0" fmla="*/ 0 h 3541485"/>
                  <a:gd name="connsiteX1" fmla="*/ 348343 w 400606"/>
                  <a:gd name="connsiteY1" fmla="*/ 1132114 h 3541485"/>
                  <a:gd name="connsiteX2" fmla="*/ 362857 w 400606"/>
                  <a:gd name="connsiteY2" fmla="*/ 2380343 h 3541485"/>
                  <a:gd name="connsiteX3" fmla="*/ 0 w 400606"/>
                  <a:gd name="connsiteY3" fmla="*/ 3541485 h 3541485"/>
                </a:gdLst>
                <a:ahLst/>
                <a:cxnLst>
                  <a:cxn ang="0">
                    <a:pos x="connsiteX0" y="connsiteY0"/>
                  </a:cxn>
                  <a:cxn ang="0">
                    <a:pos x="connsiteX1" y="connsiteY1"/>
                  </a:cxn>
                  <a:cxn ang="0">
                    <a:pos x="connsiteX2" y="connsiteY2"/>
                  </a:cxn>
                  <a:cxn ang="0">
                    <a:pos x="connsiteX3" y="connsiteY3"/>
                  </a:cxn>
                </a:cxnLst>
                <a:rect l="l" t="t" r="r" b="b"/>
                <a:pathLst>
                  <a:path w="400606" h="3541485">
                    <a:moveTo>
                      <a:pt x="0" y="0"/>
                    </a:moveTo>
                    <a:cubicBezTo>
                      <a:pt x="143933" y="367695"/>
                      <a:pt x="287867" y="735390"/>
                      <a:pt x="348343" y="1132114"/>
                    </a:cubicBezTo>
                    <a:cubicBezTo>
                      <a:pt x="408819" y="1528838"/>
                      <a:pt x="420914" y="1978781"/>
                      <a:pt x="362857" y="2380343"/>
                    </a:cubicBezTo>
                    <a:cubicBezTo>
                      <a:pt x="304800" y="2781905"/>
                      <a:pt x="152400" y="3161695"/>
                      <a:pt x="0" y="3541485"/>
                    </a:cubicBezTo>
                  </a:path>
                </a:pathLst>
              </a:custGeom>
              <a:solidFill>
                <a:srgbClr val="969696">
                  <a:alpha val="50196"/>
                </a:srgbClr>
              </a:solidFill>
              <a:ln w="9525" cap="flat" cmpd="sng" algn="ctr">
                <a:solidFill>
                  <a:schemeClr val="bg1"/>
                </a:solidFill>
                <a:prstDash val="solid"/>
                <a:round/>
                <a:headEnd type="none" w="med" len="med"/>
                <a:tailEnd type="none" w="med" len="med"/>
              </a:ln>
              <a:effectLst/>
            </p:spPr>
            <p:txBody>
              <a:bodyPr/>
              <a:lstStyle/>
              <a:p>
                <a:pPr marL="342900" indent="-342900">
                  <a:lnSpc>
                    <a:spcPct val="90000"/>
                  </a:lnSpc>
                  <a:spcBef>
                    <a:spcPct val="20000"/>
                  </a:spcBef>
                  <a:defRPr/>
                </a:pPr>
                <a:endParaRPr lang="en-US" sz="2400">
                  <a:solidFill>
                    <a:srgbClr val="FFFF00"/>
                  </a:solidFill>
                  <a:effectLst>
                    <a:outerShdw blurRad="38100" dist="38100" dir="2700000" algn="tl">
                      <a:srgbClr val="000000">
                        <a:alpha val="43137"/>
                      </a:srgbClr>
                    </a:outerShdw>
                  </a:effectLst>
                  <a:latin typeface="Times" pitchFamily="-83" charset="0"/>
                  <a:cs typeface="+mn-cs"/>
                </a:endParaRPr>
              </a:p>
            </p:txBody>
          </p:sp>
          <p:sp>
            <p:nvSpPr>
              <p:cNvPr id="6" name="Freeform 5"/>
              <p:cNvSpPr/>
              <p:nvPr/>
            </p:nvSpPr>
            <p:spPr bwMode="auto">
              <a:xfrm rot="10800000">
                <a:off x="5923994" y="2057400"/>
                <a:ext cx="400605" cy="3541485"/>
              </a:xfrm>
              <a:custGeom>
                <a:avLst/>
                <a:gdLst>
                  <a:gd name="connsiteX0" fmla="*/ 0 w 400606"/>
                  <a:gd name="connsiteY0" fmla="*/ 0 h 3541485"/>
                  <a:gd name="connsiteX1" fmla="*/ 348343 w 400606"/>
                  <a:gd name="connsiteY1" fmla="*/ 1132114 h 3541485"/>
                  <a:gd name="connsiteX2" fmla="*/ 362857 w 400606"/>
                  <a:gd name="connsiteY2" fmla="*/ 2380343 h 3541485"/>
                  <a:gd name="connsiteX3" fmla="*/ 0 w 400606"/>
                  <a:gd name="connsiteY3" fmla="*/ 3541485 h 3541485"/>
                </a:gdLst>
                <a:ahLst/>
                <a:cxnLst>
                  <a:cxn ang="0">
                    <a:pos x="connsiteX0" y="connsiteY0"/>
                  </a:cxn>
                  <a:cxn ang="0">
                    <a:pos x="connsiteX1" y="connsiteY1"/>
                  </a:cxn>
                  <a:cxn ang="0">
                    <a:pos x="connsiteX2" y="connsiteY2"/>
                  </a:cxn>
                  <a:cxn ang="0">
                    <a:pos x="connsiteX3" y="connsiteY3"/>
                  </a:cxn>
                </a:cxnLst>
                <a:rect l="l" t="t" r="r" b="b"/>
                <a:pathLst>
                  <a:path w="400606" h="3541485">
                    <a:moveTo>
                      <a:pt x="0" y="0"/>
                    </a:moveTo>
                    <a:cubicBezTo>
                      <a:pt x="143933" y="367695"/>
                      <a:pt x="287867" y="735390"/>
                      <a:pt x="348343" y="1132114"/>
                    </a:cubicBezTo>
                    <a:cubicBezTo>
                      <a:pt x="408819" y="1528838"/>
                      <a:pt x="420914" y="1978781"/>
                      <a:pt x="362857" y="2380343"/>
                    </a:cubicBezTo>
                    <a:cubicBezTo>
                      <a:pt x="304800" y="2781905"/>
                      <a:pt x="152400" y="3161695"/>
                      <a:pt x="0" y="3541485"/>
                    </a:cubicBezTo>
                  </a:path>
                </a:pathLst>
              </a:custGeom>
              <a:solidFill>
                <a:srgbClr val="969696">
                  <a:alpha val="50196"/>
                </a:srgbClr>
              </a:solidFill>
              <a:ln w="9525" cap="flat" cmpd="sng" algn="ctr">
                <a:solidFill>
                  <a:schemeClr val="bg1"/>
                </a:solidFill>
                <a:prstDash val="solid"/>
                <a:round/>
                <a:headEnd type="none" w="med" len="med"/>
                <a:tailEnd type="none" w="med" len="med"/>
              </a:ln>
              <a:effectLst/>
            </p:spPr>
            <p:txBody>
              <a:bodyPr/>
              <a:lstStyle/>
              <a:p>
                <a:pPr marL="342900" indent="-342900">
                  <a:lnSpc>
                    <a:spcPct val="90000"/>
                  </a:lnSpc>
                  <a:spcBef>
                    <a:spcPct val="20000"/>
                  </a:spcBef>
                  <a:defRPr/>
                </a:pPr>
                <a:endParaRPr lang="en-US" sz="2400">
                  <a:solidFill>
                    <a:srgbClr val="FFFF00"/>
                  </a:solidFill>
                  <a:effectLst>
                    <a:outerShdw blurRad="38100" dist="38100" dir="2700000" algn="tl">
                      <a:srgbClr val="000000">
                        <a:alpha val="43137"/>
                      </a:srgbClr>
                    </a:outerShdw>
                  </a:effectLst>
                  <a:latin typeface="Times" pitchFamily="-83" charset="0"/>
                  <a:cs typeface="+mn-cs"/>
                </a:endParaRPr>
              </a:p>
            </p:txBody>
          </p:sp>
        </p:grpSp>
        <p:cxnSp>
          <p:nvCxnSpPr>
            <p:cNvPr id="24580" name="Straight Connector 6"/>
            <p:cNvCxnSpPr>
              <a:cxnSpLocks noChangeShapeType="1"/>
            </p:cNvCxnSpPr>
            <p:nvPr/>
          </p:nvCxnSpPr>
          <p:spPr bwMode="auto">
            <a:xfrm>
              <a:off x="300038" y="3094038"/>
              <a:ext cx="8615362" cy="0"/>
            </a:xfrm>
            <a:prstGeom prst="line">
              <a:avLst/>
            </a:prstGeom>
            <a:noFill/>
            <a:ln w="38100" algn="ctr">
              <a:solidFill>
                <a:schemeClr val="tx1"/>
              </a:solidFill>
              <a:prstDash val="dash"/>
              <a:round/>
              <a:headEnd/>
              <a:tailEnd/>
            </a:ln>
          </p:spPr>
        </p:cxnSp>
        <p:sp>
          <p:nvSpPr>
            <p:cNvPr id="8" name="Oval 7"/>
            <p:cNvSpPr/>
            <p:nvPr/>
          </p:nvSpPr>
          <p:spPr bwMode="auto">
            <a:xfrm>
              <a:off x="5843587" y="3031874"/>
              <a:ext cx="146304" cy="146304"/>
            </a:xfrm>
            <a:prstGeom prst="ellipse">
              <a:avLst/>
            </a:prstGeom>
            <a:solidFill>
              <a:srgbClr val="C00000"/>
            </a:solidFill>
            <a:ln w="9525" cap="flat" cmpd="sng" algn="ctr">
              <a:noFill/>
              <a:prstDash val="solid"/>
              <a:round/>
              <a:headEnd type="none" w="med" len="med"/>
              <a:tailEnd type="none" w="med" len="med"/>
            </a:ln>
            <a:effectLst/>
          </p:spPr>
          <p:txBody>
            <a:bodyPr/>
            <a:lstStyle/>
            <a:p>
              <a:pPr marL="342900" indent="-342900">
                <a:lnSpc>
                  <a:spcPct val="90000"/>
                </a:lnSpc>
                <a:spcBef>
                  <a:spcPct val="20000"/>
                </a:spcBef>
                <a:defRPr/>
              </a:pPr>
              <a:endParaRPr lang="en-US" sz="2400">
                <a:solidFill>
                  <a:srgbClr val="FFFF00"/>
                </a:solidFill>
                <a:effectLst>
                  <a:outerShdw blurRad="38100" dist="38100" dir="2700000" algn="tl">
                    <a:srgbClr val="000000">
                      <a:alpha val="43137"/>
                    </a:srgbClr>
                  </a:outerShdw>
                </a:effectLst>
                <a:latin typeface="Times" pitchFamily="-83" charset="0"/>
                <a:cs typeface="+mn-cs"/>
              </a:endParaRPr>
            </a:p>
          </p:txBody>
        </p:sp>
        <p:sp>
          <p:nvSpPr>
            <p:cNvPr id="24582" name="TextBox 8"/>
            <p:cNvSpPr txBox="1">
              <a:spLocks noChangeArrowheads="1"/>
            </p:cNvSpPr>
            <p:nvPr/>
          </p:nvSpPr>
          <p:spPr bwMode="auto">
            <a:xfrm>
              <a:off x="5715000" y="3195638"/>
              <a:ext cx="349776" cy="523220"/>
            </a:xfrm>
            <a:prstGeom prst="rect">
              <a:avLst/>
            </a:prstGeom>
            <a:noFill/>
            <a:ln w="9525">
              <a:noFill/>
              <a:miter lim="800000"/>
              <a:headEnd/>
              <a:tailEnd/>
            </a:ln>
          </p:spPr>
          <p:txBody>
            <a:bodyPr wrap="none">
              <a:spAutoFit/>
            </a:bodyPr>
            <a:lstStyle/>
            <a:p>
              <a:r>
                <a:rPr lang="en-US" sz="2800" dirty="0"/>
                <a:t>F</a:t>
              </a:r>
            </a:p>
          </p:txBody>
        </p:sp>
        <p:sp>
          <p:nvSpPr>
            <p:cNvPr id="24584" name="TextBox 10"/>
            <p:cNvSpPr txBox="1">
              <a:spLocks noChangeArrowheads="1"/>
            </p:cNvSpPr>
            <p:nvPr/>
          </p:nvSpPr>
          <p:spPr bwMode="auto">
            <a:xfrm>
              <a:off x="2109537" y="3162454"/>
              <a:ext cx="349776" cy="523220"/>
            </a:xfrm>
            <a:prstGeom prst="rect">
              <a:avLst/>
            </a:prstGeom>
            <a:noFill/>
            <a:ln w="9525">
              <a:noFill/>
              <a:miter lim="800000"/>
              <a:headEnd/>
              <a:tailEnd/>
            </a:ln>
          </p:spPr>
          <p:txBody>
            <a:bodyPr wrap="none">
              <a:spAutoFit/>
            </a:bodyPr>
            <a:lstStyle/>
            <a:p>
              <a:r>
                <a:rPr lang="en-US" sz="2800" dirty="0"/>
                <a:t>F</a:t>
              </a:r>
            </a:p>
          </p:txBody>
        </p:sp>
        <p:cxnSp>
          <p:nvCxnSpPr>
            <p:cNvPr id="24587" name="Straight Connector 13"/>
            <p:cNvCxnSpPr>
              <a:cxnSpLocks noChangeShapeType="1"/>
            </p:cNvCxnSpPr>
            <p:nvPr/>
          </p:nvCxnSpPr>
          <p:spPr bwMode="auto">
            <a:xfrm>
              <a:off x="4137025" y="1524000"/>
              <a:ext cx="0" cy="3124200"/>
            </a:xfrm>
            <a:prstGeom prst="line">
              <a:avLst/>
            </a:prstGeom>
            <a:noFill/>
            <a:ln w="19050" algn="ctr">
              <a:solidFill>
                <a:schemeClr val="tx1"/>
              </a:solidFill>
              <a:prstDash val="dash"/>
              <a:round/>
              <a:headEnd/>
              <a:tailEnd/>
            </a:ln>
          </p:spPr>
        </p:cxnSp>
        <p:pic>
          <p:nvPicPr>
            <p:cNvPr id="24589" name="Picture 4" descr="C:\Users\Ellen\AppData\Local\Microsoft\Windows\Temporary Internet Files\Content.IE5\JLYP1BY7\MC900434872[1].png"/>
            <p:cNvPicPr>
              <a:picLocks noChangeAspect="1" noChangeArrowheads="1"/>
            </p:cNvPicPr>
            <p:nvPr/>
          </p:nvPicPr>
          <p:blipFill>
            <a:blip r:embed="rId3" cstate="print"/>
            <a:srcRect/>
            <a:stretch>
              <a:fillRect/>
            </a:stretch>
          </p:blipFill>
          <p:spPr bwMode="auto">
            <a:xfrm rot="2026493">
              <a:off x="58097" y="1866017"/>
              <a:ext cx="1103834" cy="1103834"/>
            </a:xfrm>
            <a:prstGeom prst="rect">
              <a:avLst/>
            </a:prstGeom>
            <a:noFill/>
            <a:ln w="9525">
              <a:noFill/>
              <a:miter lim="800000"/>
              <a:headEnd/>
              <a:tailEnd/>
            </a:ln>
          </p:spPr>
        </p:pic>
        <p:sp>
          <p:nvSpPr>
            <p:cNvPr id="14" name="Oval 13"/>
            <p:cNvSpPr/>
            <p:nvPr/>
          </p:nvSpPr>
          <p:spPr bwMode="auto">
            <a:xfrm>
              <a:off x="2209800" y="3019926"/>
              <a:ext cx="146304" cy="146304"/>
            </a:xfrm>
            <a:prstGeom prst="ellipse">
              <a:avLst/>
            </a:prstGeom>
            <a:solidFill>
              <a:srgbClr val="C00000"/>
            </a:solidFill>
            <a:ln w="9525" cap="flat" cmpd="sng" algn="ctr">
              <a:noFill/>
              <a:prstDash val="solid"/>
              <a:round/>
              <a:headEnd type="none" w="med" len="med"/>
              <a:tailEnd type="none" w="med" len="med"/>
            </a:ln>
            <a:effectLst/>
          </p:spPr>
          <p:txBody>
            <a:bodyPr/>
            <a:lstStyle/>
            <a:p>
              <a:pPr marL="342900" indent="-342900">
                <a:lnSpc>
                  <a:spcPct val="90000"/>
                </a:lnSpc>
                <a:spcBef>
                  <a:spcPct val="20000"/>
                </a:spcBef>
                <a:defRPr/>
              </a:pPr>
              <a:endParaRPr lang="en-US" sz="2400">
                <a:solidFill>
                  <a:srgbClr val="FFFF00"/>
                </a:solidFill>
                <a:effectLst>
                  <a:outerShdw blurRad="38100" dist="38100" dir="2700000" algn="tl">
                    <a:srgbClr val="000000">
                      <a:alpha val="43137"/>
                    </a:srgbClr>
                  </a:outerShdw>
                </a:effectLst>
                <a:latin typeface="Times" pitchFamily="-83" charset="0"/>
                <a:cs typeface="+mn-cs"/>
              </a:endParaRPr>
            </a:p>
          </p:txBody>
        </p:sp>
        <p:sp>
          <p:nvSpPr>
            <p:cNvPr id="15" name="Oval 14"/>
            <p:cNvSpPr/>
            <p:nvPr/>
          </p:nvSpPr>
          <p:spPr bwMode="auto">
            <a:xfrm>
              <a:off x="7703611" y="3048000"/>
              <a:ext cx="146304" cy="146304"/>
            </a:xfrm>
            <a:prstGeom prst="ellipse">
              <a:avLst/>
            </a:prstGeom>
            <a:solidFill>
              <a:srgbClr val="C00000"/>
            </a:solidFill>
            <a:ln w="9525" cap="flat" cmpd="sng" algn="ctr">
              <a:noFill/>
              <a:prstDash val="solid"/>
              <a:round/>
              <a:headEnd type="none" w="med" len="med"/>
              <a:tailEnd type="none" w="med" len="med"/>
            </a:ln>
            <a:effectLst/>
          </p:spPr>
          <p:txBody>
            <a:bodyPr/>
            <a:lstStyle/>
            <a:p>
              <a:pPr marL="342900" indent="-342900">
                <a:lnSpc>
                  <a:spcPct val="90000"/>
                </a:lnSpc>
                <a:spcBef>
                  <a:spcPct val="20000"/>
                </a:spcBef>
                <a:defRPr/>
              </a:pPr>
              <a:endParaRPr lang="en-US" sz="2400">
                <a:solidFill>
                  <a:srgbClr val="FFFF00"/>
                </a:solidFill>
                <a:effectLst>
                  <a:outerShdw blurRad="38100" dist="38100" dir="2700000" algn="tl">
                    <a:srgbClr val="000000">
                      <a:alpha val="43137"/>
                    </a:srgbClr>
                  </a:outerShdw>
                </a:effectLst>
                <a:latin typeface="Times" pitchFamily="-83" charset="0"/>
                <a:cs typeface="+mn-cs"/>
              </a:endParaRPr>
            </a:p>
          </p:txBody>
        </p:sp>
        <p:sp>
          <p:nvSpPr>
            <p:cNvPr id="16" name="TextBox 8"/>
            <p:cNvSpPr txBox="1">
              <a:spLocks noChangeArrowheads="1"/>
            </p:cNvSpPr>
            <p:nvPr/>
          </p:nvSpPr>
          <p:spPr bwMode="auto">
            <a:xfrm>
              <a:off x="7575024" y="3211764"/>
              <a:ext cx="532518" cy="523220"/>
            </a:xfrm>
            <a:prstGeom prst="rect">
              <a:avLst/>
            </a:prstGeom>
            <a:noFill/>
            <a:ln w="9525">
              <a:noFill/>
              <a:miter lim="800000"/>
              <a:headEnd/>
              <a:tailEnd/>
            </a:ln>
          </p:spPr>
          <p:txBody>
            <a:bodyPr wrap="none">
              <a:spAutoFit/>
            </a:bodyPr>
            <a:lstStyle/>
            <a:p>
              <a:r>
                <a:rPr lang="en-US" sz="2800" dirty="0" smtClean="0"/>
                <a:t>2F</a:t>
              </a:r>
              <a:endParaRPr lang="en-US" sz="2800" dirty="0"/>
            </a:p>
          </p:txBody>
        </p:sp>
        <p:sp>
          <p:nvSpPr>
            <p:cNvPr id="17" name="TextBox 10"/>
            <p:cNvSpPr txBox="1">
              <a:spLocks noChangeArrowheads="1"/>
            </p:cNvSpPr>
            <p:nvPr/>
          </p:nvSpPr>
          <p:spPr bwMode="auto">
            <a:xfrm>
              <a:off x="381000" y="3124200"/>
              <a:ext cx="532518" cy="523220"/>
            </a:xfrm>
            <a:prstGeom prst="rect">
              <a:avLst/>
            </a:prstGeom>
            <a:noFill/>
            <a:ln w="9525">
              <a:noFill/>
              <a:miter lim="800000"/>
              <a:headEnd/>
              <a:tailEnd/>
            </a:ln>
          </p:spPr>
          <p:txBody>
            <a:bodyPr wrap="none">
              <a:spAutoFit/>
            </a:bodyPr>
            <a:lstStyle/>
            <a:p>
              <a:r>
                <a:rPr lang="en-US" sz="2800" dirty="0" smtClean="0"/>
                <a:t>2F</a:t>
              </a:r>
              <a:endParaRPr lang="en-US" sz="2800" dirty="0"/>
            </a:p>
          </p:txBody>
        </p:sp>
        <p:sp>
          <p:nvSpPr>
            <p:cNvPr id="18" name="Oval 17"/>
            <p:cNvSpPr/>
            <p:nvPr/>
          </p:nvSpPr>
          <p:spPr bwMode="auto">
            <a:xfrm>
              <a:off x="557463" y="3043989"/>
              <a:ext cx="146304" cy="146304"/>
            </a:xfrm>
            <a:prstGeom prst="ellipse">
              <a:avLst/>
            </a:prstGeom>
            <a:solidFill>
              <a:srgbClr val="C00000"/>
            </a:solidFill>
            <a:ln w="9525" cap="flat" cmpd="sng" algn="ctr">
              <a:noFill/>
              <a:prstDash val="solid"/>
              <a:round/>
              <a:headEnd type="none" w="med" len="med"/>
              <a:tailEnd type="none" w="med" len="med"/>
            </a:ln>
            <a:effectLst/>
          </p:spPr>
          <p:txBody>
            <a:bodyPr/>
            <a:lstStyle/>
            <a:p>
              <a:pPr marL="342900" indent="-342900">
                <a:lnSpc>
                  <a:spcPct val="90000"/>
                </a:lnSpc>
                <a:spcBef>
                  <a:spcPct val="20000"/>
                </a:spcBef>
                <a:defRPr/>
              </a:pPr>
              <a:endParaRPr lang="en-US" sz="2400">
                <a:solidFill>
                  <a:srgbClr val="FFFF00"/>
                </a:solidFill>
                <a:effectLst>
                  <a:outerShdw blurRad="38100" dist="38100" dir="2700000" algn="tl">
                    <a:srgbClr val="000000">
                      <a:alpha val="43137"/>
                    </a:srgbClr>
                  </a:outerShdw>
                </a:effectLst>
                <a:latin typeface="Times" pitchFamily="-83" charset="0"/>
                <a:cs typeface="+mn-cs"/>
              </a:endParaRPr>
            </a:p>
          </p:txBody>
        </p:sp>
      </p:grpSp>
      <p:sp>
        <p:nvSpPr>
          <p:cNvPr id="23" name="TextBox 22"/>
          <p:cNvSpPr txBox="1"/>
          <p:nvPr/>
        </p:nvSpPr>
        <p:spPr>
          <a:xfrm>
            <a:off x="3048000" y="304800"/>
            <a:ext cx="3001143" cy="1015663"/>
          </a:xfrm>
          <a:prstGeom prst="rect">
            <a:avLst/>
          </a:prstGeom>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6000" dirty="0" err="1" smtClean="0">
                <a:latin typeface="NikoshBAN" pitchFamily="2" charset="0"/>
                <a:cs typeface="NikoshBAN" pitchFamily="2" charset="0"/>
              </a:rPr>
              <a:t>দলগত</a:t>
            </a:r>
            <a:r>
              <a:rPr lang="en-US" sz="6000" dirty="0" smtClean="0">
                <a:latin typeface="NikoshBAN" pitchFamily="2" charset="0"/>
                <a:cs typeface="NikoshBAN" pitchFamily="2" charset="0"/>
              </a:rPr>
              <a:t> </a:t>
            </a:r>
            <a:r>
              <a:rPr lang="en-US" sz="6000" dirty="0" err="1" smtClean="0">
                <a:latin typeface="NikoshBAN" pitchFamily="2" charset="0"/>
                <a:cs typeface="NikoshBAN" pitchFamily="2" charset="0"/>
              </a:rPr>
              <a:t>কাজ</a:t>
            </a:r>
            <a:endParaRPr lang="en-US" sz="6000" dirty="0">
              <a:latin typeface="NikoshBAN" pitchFamily="2" charset="0"/>
              <a:cs typeface="NikoshBAN" pitchFamily="2" charset="0"/>
            </a:endParaRPr>
          </a:p>
        </p:txBody>
      </p:sp>
      <p:sp>
        <p:nvSpPr>
          <p:cNvPr id="25" name="TextBox 24"/>
          <p:cNvSpPr txBox="1"/>
          <p:nvPr/>
        </p:nvSpPr>
        <p:spPr>
          <a:xfrm>
            <a:off x="228600" y="4825425"/>
            <a:ext cx="8763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200" dirty="0" err="1" smtClean="0">
                <a:latin typeface="NikoshBAN" pitchFamily="2" charset="0"/>
                <a:cs typeface="NikoshBAN" pitchFamily="2" charset="0"/>
              </a:rPr>
              <a:t>রশ্মিচিত্রের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সাহায্যে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লক্ষবস্তুর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অবস্থান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আকৃতি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প্রকৃতি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নির্ণয়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1000" fill="hold"/>
                                        <p:tgtEl>
                                          <p:spTgt spid="24"/>
                                        </p:tgtEl>
                                        <p:attrNameLst>
                                          <p:attrName>ppt_w</p:attrName>
                                        </p:attrNameLst>
                                      </p:cBhvr>
                                      <p:tavLst>
                                        <p:tav tm="0">
                                          <p:val>
                                            <p:fltVal val="0"/>
                                          </p:val>
                                        </p:tav>
                                        <p:tav tm="100000">
                                          <p:val>
                                            <p:strVal val="#ppt_w"/>
                                          </p:val>
                                        </p:tav>
                                      </p:tavLst>
                                    </p:anim>
                                    <p:anim calcmode="lin" valueType="num">
                                      <p:cBhvr>
                                        <p:cTn id="15" dur="1000" fill="hold"/>
                                        <p:tgtEl>
                                          <p:spTgt spid="24"/>
                                        </p:tgtEl>
                                        <p:attrNameLst>
                                          <p:attrName>ppt_h</p:attrName>
                                        </p:attrNameLst>
                                      </p:cBhvr>
                                      <p:tavLst>
                                        <p:tav tm="0">
                                          <p:val>
                                            <p:fltVal val="0"/>
                                          </p:val>
                                        </p:tav>
                                        <p:tav tm="100000">
                                          <p:val>
                                            <p:strVal val="#ppt_h"/>
                                          </p:val>
                                        </p:tav>
                                      </p:tavLst>
                                    </p:anim>
                                    <p:animEffect transition="in" filter="fade">
                                      <p:cBhvr>
                                        <p:cTn id="16" dur="10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Picture 2" descr="Picture1.jpg"/>
          <p:cNvPicPr>
            <a:picLocks noChangeAspect="1"/>
          </p:cNvPicPr>
          <p:nvPr/>
        </p:nvPicPr>
        <p:blipFill>
          <a:blip r:embed="rId3" cstate="print"/>
          <a:stretch>
            <a:fillRect/>
          </a:stretch>
        </p:blipFill>
        <p:spPr>
          <a:xfrm>
            <a:off x="3048000" y="1094096"/>
            <a:ext cx="4209143" cy="2801257"/>
          </a:xfrm>
          <a:prstGeom prst="rect">
            <a:avLst/>
          </a:prstGeom>
        </p:spPr>
      </p:pic>
      <p:pic>
        <p:nvPicPr>
          <p:cNvPr id="4" name="Picture 3" descr="Untitled-1 copy.jpg"/>
          <p:cNvPicPr>
            <a:picLocks noChangeAspect="1"/>
          </p:cNvPicPr>
          <p:nvPr/>
        </p:nvPicPr>
        <p:blipFill>
          <a:blip r:embed="rId4" cstate="print"/>
          <a:stretch>
            <a:fillRect/>
          </a:stretch>
        </p:blipFill>
        <p:spPr>
          <a:xfrm>
            <a:off x="4314372" y="1817048"/>
            <a:ext cx="508000" cy="435429"/>
          </a:xfrm>
          <a:prstGeom prst="rect">
            <a:avLst/>
          </a:prstGeom>
        </p:spPr>
      </p:pic>
      <p:sp>
        <p:nvSpPr>
          <p:cNvPr id="5" name="Frame 4"/>
          <p:cNvSpPr/>
          <p:nvPr/>
        </p:nvSpPr>
        <p:spPr>
          <a:xfrm>
            <a:off x="0" y="0"/>
            <a:ext cx="9144000" cy="6858000"/>
          </a:xfrm>
          <a:prstGeom prst="frame">
            <a:avLst>
              <a:gd name="adj1" fmla="val 294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3614516" y="214952"/>
            <a:ext cx="1795684" cy="830997"/>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4800" spc="300" dirty="0" err="1" smtClean="0">
                <a:latin typeface="NikoshBAN" pitchFamily="2" charset="0"/>
                <a:cs typeface="NikoshBAN" pitchFamily="2" charset="0"/>
              </a:rPr>
              <a:t>মূল্যায়ন</a:t>
            </a:r>
            <a:endParaRPr lang="en-US" sz="4800" spc="300" dirty="0">
              <a:latin typeface="NikoshBAN" pitchFamily="2" charset="0"/>
              <a:cs typeface="NikoshBAN" pitchFamily="2" charset="0"/>
            </a:endParaRPr>
          </a:p>
        </p:txBody>
      </p:sp>
      <p:sp>
        <p:nvSpPr>
          <p:cNvPr id="9" name="TextBox 8"/>
          <p:cNvSpPr txBox="1"/>
          <p:nvPr/>
        </p:nvSpPr>
        <p:spPr>
          <a:xfrm>
            <a:off x="3459713" y="3948752"/>
            <a:ext cx="2864887" cy="5847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bn-BD" sz="3200" dirty="0" smtClean="0">
                <a:latin typeface="NikoshBAN" pitchFamily="2" charset="0"/>
                <a:cs typeface="NikoshBAN" pitchFamily="2" charset="0"/>
              </a:rPr>
              <a:t>উপরের ছবি দেখে বল</a:t>
            </a:r>
            <a:endParaRPr lang="en-US" sz="3200" dirty="0">
              <a:latin typeface="NikoshBAN" pitchFamily="2" charset="0"/>
              <a:cs typeface="NikoshBAN" pitchFamily="2" charset="0"/>
            </a:endParaRPr>
          </a:p>
        </p:txBody>
      </p:sp>
      <p:sp>
        <p:nvSpPr>
          <p:cNvPr id="10" name="TextBox 9"/>
          <p:cNvSpPr txBox="1"/>
          <p:nvPr/>
        </p:nvSpPr>
        <p:spPr>
          <a:xfrm>
            <a:off x="3016026" y="4572000"/>
            <a:ext cx="3267241" cy="584775"/>
          </a:xfrm>
          <a:prstGeom prst="rect">
            <a:avLst/>
          </a:prstGeom>
          <a:noFill/>
        </p:spPr>
        <p:txBody>
          <a:bodyPr wrap="none" rtlCol="0">
            <a:spAutoFit/>
          </a:bodyPr>
          <a:lstStyle/>
          <a:p>
            <a:r>
              <a:rPr lang="bn-BD" sz="3200" dirty="0" smtClean="0">
                <a:latin typeface="NikoshBAN" pitchFamily="2" charset="0"/>
                <a:cs typeface="NikoshBAN" pitchFamily="2" charset="0"/>
              </a:rPr>
              <a:t>১। লেন্সটি কোন ধরনের?</a:t>
            </a:r>
            <a:endParaRPr lang="en-US" sz="3200" dirty="0">
              <a:latin typeface="NikoshBAN" pitchFamily="2" charset="0"/>
              <a:cs typeface="NikoshBAN" pitchFamily="2" charset="0"/>
            </a:endParaRPr>
          </a:p>
        </p:txBody>
      </p:sp>
      <p:sp>
        <p:nvSpPr>
          <p:cNvPr id="11" name="TextBox 10"/>
          <p:cNvSpPr txBox="1"/>
          <p:nvPr/>
        </p:nvSpPr>
        <p:spPr>
          <a:xfrm>
            <a:off x="3016026" y="5029200"/>
            <a:ext cx="3972562" cy="584775"/>
          </a:xfrm>
          <a:prstGeom prst="rect">
            <a:avLst/>
          </a:prstGeom>
          <a:noFill/>
        </p:spPr>
        <p:txBody>
          <a:bodyPr wrap="none" rtlCol="0">
            <a:spAutoFit/>
          </a:bodyPr>
          <a:lstStyle/>
          <a:p>
            <a:r>
              <a:rPr lang="bn-BD" sz="3200" dirty="0" smtClean="0">
                <a:latin typeface="NikoshBAN" pitchFamily="2" charset="0"/>
                <a:cs typeface="NikoshBAN" pitchFamily="2" charset="0"/>
              </a:rPr>
              <a:t>২। পাখিটির অবস্থান কোথায়?</a:t>
            </a:r>
            <a:endParaRPr lang="en-US" sz="3200" dirty="0">
              <a:latin typeface="NikoshBAN" pitchFamily="2" charset="0"/>
              <a:cs typeface="NikoshBAN" pitchFamily="2" charset="0"/>
            </a:endParaRPr>
          </a:p>
        </p:txBody>
      </p:sp>
      <p:sp>
        <p:nvSpPr>
          <p:cNvPr id="12" name="TextBox 11"/>
          <p:cNvSpPr txBox="1"/>
          <p:nvPr/>
        </p:nvSpPr>
        <p:spPr>
          <a:xfrm>
            <a:off x="3016026" y="5562600"/>
            <a:ext cx="3765774" cy="584775"/>
          </a:xfrm>
          <a:prstGeom prst="rect">
            <a:avLst/>
          </a:prstGeom>
          <a:noFill/>
        </p:spPr>
        <p:txBody>
          <a:bodyPr wrap="none" rtlCol="0">
            <a:spAutoFit/>
          </a:bodyPr>
          <a:lstStyle/>
          <a:p>
            <a:r>
              <a:rPr lang="bn-BD" sz="3200" dirty="0" smtClean="0">
                <a:latin typeface="NikoshBAN" pitchFamily="2" charset="0"/>
                <a:cs typeface="NikoshBAN" pitchFamily="2" charset="0"/>
              </a:rPr>
              <a:t>৩। প্রতিবিম্বটি কোন ধরনের?</a:t>
            </a:r>
            <a:endParaRPr lang="en-US" sz="3200" dirty="0">
              <a:latin typeface="NikoshBAN" pitchFamily="2" charset="0"/>
              <a:cs typeface="NikoshBAN" pitchFamily="2" charset="0"/>
            </a:endParaRPr>
          </a:p>
        </p:txBody>
      </p:sp>
      <p:grpSp>
        <p:nvGrpSpPr>
          <p:cNvPr id="16" name="Group 15"/>
          <p:cNvGrpSpPr/>
          <p:nvPr/>
        </p:nvGrpSpPr>
        <p:grpSpPr>
          <a:xfrm>
            <a:off x="381000" y="1305580"/>
            <a:ext cx="3083248" cy="585772"/>
            <a:chOff x="381000" y="1305580"/>
            <a:chExt cx="3083248" cy="585772"/>
          </a:xfrm>
        </p:grpSpPr>
        <p:cxnSp>
          <p:nvCxnSpPr>
            <p:cNvPr id="15" name="Straight Arrow Connector 14"/>
            <p:cNvCxnSpPr/>
            <p:nvPr/>
          </p:nvCxnSpPr>
          <p:spPr>
            <a:xfrm>
              <a:off x="2868304" y="1553542"/>
              <a:ext cx="595944" cy="33781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1000" y="1305580"/>
              <a:ext cx="2528256" cy="523220"/>
            </a:xfrm>
            <a:prstGeom prst="rect">
              <a:avLst/>
            </a:prstGeom>
            <a:ln/>
          </p:spPr>
          <p:style>
            <a:lnRef idx="1">
              <a:schemeClr val="accent4"/>
            </a:lnRef>
            <a:fillRef idx="2">
              <a:schemeClr val="accent4"/>
            </a:fillRef>
            <a:effectRef idx="1">
              <a:schemeClr val="accent4"/>
            </a:effectRef>
            <a:fontRef idx="minor">
              <a:schemeClr val="dk1"/>
            </a:fontRef>
          </p:style>
          <p:txBody>
            <a:bodyPr wrap="none" rtlCol="0">
              <a:spAutoFit/>
            </a:bodyPr>
            <a:lstStyle/>
            <a:p>
              <a:r>
                <a:rPr lang="bn-BD" sz="2800" dirty="0" smtClean="0">
                  <a:latin typeface="NikoshBAN" pitchFamily="2" charset="0"/>
                  <a:cs typeface="NikoshBAN" pitchFamily="2" charset="0"/>
                </a:rPr>
                <a:t>একটি পাখির প্রতিবিম্ব</a:t>
              </a:r>
              <a:endParaRPr lang="en-US" sz="2800" dirty="0">
                <a:latin typeface="NikoshBAN" pitchFamily="2" charset="0"/>
                <a:cs typeface="NikoshBAN"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par>
                                <p:cTn id="16" presetID="53"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Effect transition="in" filter="fade">
                                      <p:cBhvr>
                                        <p:cTn id="20" dur="1000"/>
                                        <p:tgtEl>
                                          <p:spTgt spid="4"/>
                                        </p:tgtEl>
                                      </p:cBhvr>
                                    </p:animEffect>
                                  </p:childTnLst>
                                </p:cTn>
                              </p:par>
                              <p:par>
                                <p:cTn id="21" presetID="53"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2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nodeType="clickEffect">
                                  <p:stCondLst>
                                    <p:cond delay="0"/>
                                  </p:stCondLst>
                                  <p:childTnLst>
                                    <p:animEffect transition="out" filter="dissolve">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0" name="TextBox 9"/>
          <p:cNvSpPr txBox="1"/>
          <p:nvPr/>
        </p:nvSpPr>
        <p:spPr>
          <a:xfrm>
            <a:off x="3124200" y="533400"/>
            <a:ext cx="2626040" cy="92333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5400" dirty="0" err="1" smtClean="0">
                <a:latin typeface="NikoshBAN" pitchFamily="2" charset="0"/>
                <a:cs typeface="NikoshBAN" pitchFamily="2" charset="0"/>
              </a:rPr>
              <a:t>বাড়ির</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কাজ</a:t>
            </a:r>
            <a:endParaRPr lang="en-US" sz="5400" dirty="0">
              <a:latin typeface="NikoshBAN" pitchFamily="2" charset="0"/>
              <a:cs typeface="NikoshBAN" pitchFamily="2" charset="0"/>
            </a:endParaRPr>
          </a:p>
        </p:txBody>
      </p:sp>
      <p:sp>
        <p:nvSpPr>
          <p:cNvPr id="5" name="TextBox 4"/>
          <p:cNvSpPr txBox="1"/>
          <p:nvPr/>
        </p:nvSpPr>
        <p:spPr>
          <a:xfrm>
            <a:off x="368268" y="2514600"/>
            <a:ext cx="8013732" cy="1938992"/>
          </a:xfrm>
          <a:prstGeom prst="rect">
            <a:avLst/>
          </a:prstGeom>
          <a:solidFill>
            <a:schemeClr val="accent1">
              <a:lumMod val="20000"/>
              <a:lumOff val="80000"/>
            </a:schemeClr>
          </a:solidFill>
        </p:spPr>
        <p:txBody>
          <a:bodyPr wrap="none" rtlCol="0">
            <a:spAutoFit/>
          </a:bodyPr>
          <a:lstStyle/>
          <a:p>
            <a:r>
              <a:rPr lang="en-US" sz="4000" dirty="0" err="1" smtClean="0">
                <a:latin typeface="NikoshBAN" pitchFamily="2" charset="0"/>
                <a:cs typeface="NikoshBAN" pitchFamily="2" charset="0"/>
              </a:rPr>
              <a:t>কোনো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বস্তুর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সমান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প্রতিবিম্ব</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দেখার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জন্য</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লক্ষবস্তুকে</a:t>
            </a:r>
            <a:endParaRPr lang="en-US" sz="4000" dirty="0" smtClean="0">
              <a:latin typeface="NikoshBAN" pitchFamily="2" charset="0"/>
              <a:cs typeface="NikoshBAN" pitchFamily="2" charset="0"/>
            </a:endParaRPr>
          </a:p>
          <a:p>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উত্তল</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লেন্সের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প্রধান</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অক্ষের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উপর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কোথায়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রাখতে</a:t>
            </a:r>
            <a:endParaRPr lang="en-US" sz="4000" dirty="0" smtClean="0">
              <a:latin typeface="NikoshBAN" pitchFamily="2" charset="0"/>
              <a:cs typeface="NikoshBAN" pitchFamily="2" charset="0"/>
            </a:endParaRPr>
          </a:p>
          <a:p>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হবে</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রশ্মিচিত্রের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সাহায্যে</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ব্যাখ্যা</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a:t>
            </a:r>
            <a:r>
              <a:rPr lang="en-US" sz="4000" dirty="0" smtClean="0">
                <a:latin typeface="NikoshBAN" pitchFamily="2" charset="0"/>
                <a:cs typeface="NikoshBAN" pitchFamily="2" charset="0"/>
              </a:rPr>
              <a:t>।</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 xmlns:a14="http://schemas.microsoft.com/office/drawing/2010/main" val="0"/>
              </a:ext>
            </a:extLst>
          </a:blip>
          <a:stretch/>
        </p:blipFill>
        <p:spPr>
          <a:xfrm>
            <a:off x="1295400" y="0"/>
            <a:ext cx="6858000" cy="6858000"/>
          </a:xfrm>
          <a:prstGeom prst="ellipse">
            <a:avLst/>
          </a:prstGeom>
          <a:ln>
            <a:noFill/>
          </a:ln>
          <a:effectLst>
            <a:softEdge rad="112500"/>
          </a:effectLst>
        </p:spPr>
      </p:pic>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 name="TextBox 3"/>
          <p:cNvSpPr txBox="1"/>
          <p:nvPr/>
        </p:nvSpPr>
        <p:spPr>
          <a:xfrm>
            <a:off x="3657600" y="2590800"/>
            <a:ext cx="2093843" cy="1107996"/>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714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ধন্যবাদ</a:t>
            </a:r>
            <a:endParaRPr lang="en-US" sz="71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5" name="TextBox 4"/>
          <p:cNvSpPr txBox="1"/>
          <p:nvPr/>
        </p:nvSpPr>
        <p:spPr>
          <a:xfrm rot="21220971">
            <a:off x="2157509" y="913474"/>
            <a:ext cx="4953000" cy="313333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prstTxWarp prst="textArchUp">
              <a:avLst/>
            </a:prstTxWarp>
            <a:spAutoFit/>
          </a:bodyPr>
          <a:lstStyle/>
          <a:p>
            <a:pPr algn="r" eaLnBrk="0" hangingPunct="0">
              <a:defRPr/>
            </a:pP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itchFamily="34" charset="0"/>
              </a:rPr>
              <a:t>DO YOUR BEST ON THE </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itchFamily="34" charset="0"/>
              </a:rPr>
              <a:t>TEST !</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381000"/>
            <a:ext cx="2362200" cy="1336596"/>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কৃতজ্ঞতা স্বীকার </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p:cNvSpPr txBox="1"/>
          <p:nvPr/>
        </p:nvSpPr>
        <p:spPr>
          <a:xfrm>
            <a:off x="172328" y="3089196"/>
            <a:ext cx="8763000" cy="1077218"/>
          </a:xfrm>
          <a:prstGeom prst="rect">
            <a:avLst/>
          </a:prstGeom>
          <a:solidFill>
            <a:srgbClr val="FFFF66"/>
          </a:solidFill>
        </p:spPr>
        <p:txBody>
          <a:bodyPr wrap="square" rtlCol="0">
            <a:spAutoFit/>
          </a:bodyPr>
          <a:lstStyle/>
          <a:p>
            <a:pPr algn="ctr"/>
            <a:r>
              <a:rPr lang="bn-IN" sz="3200" dirty="0" smtClean="0">
                <a:solidFill>
                  <a:srgbClr val="005426"/>
                </a:solidFill>
                <a:latin typeface="Nikosh" pitchFamily="2" charset="0"/>
                <a:cs typeface="Nikosh" pitchFamily="2" charset="0"/>
              </a:rPr>
              <a:t>এবং কন্টেন্ট সম্পাদক হিসেবে যাঁর নির্দেশনা, পরামর্শ ও তত্ত্বাবধানে এই মডেল কন্টেন্ট সমৃদ্ধ হয়েছে </a:t>
            </a:r>
            <a:r>
              <a:rPr lang="bn-BD" sz="3200" dirty="0" smtClean="0">
                <a:solidFill>
                  <a:srgbClr val="005426"/>
                </a:solidFill>
                <a:latin typeface="Nikosh" pitchFamily="2" charset="0"/>
                <a:cs typeface="Nikosh" pitchFamily="2" charset="0"/>
              </a:rPr>
              <a:t>তিনি</a:t>
            </a:r>
            <a:r>
              <a:rPr lang="bn-IN" sz="3200" dirty="0" smtClean="0">
                <a:solidFill>
                  <a:srgbClr val="005426"/>
                </a:solidFill>
                <a:latin typeface="Nikosh" pitchFamily="2" charset="0"/>
                <a:cs typeface="Nikosh" pitchFamily="2" charset="0"/>
              </a:rPr>
              <a:t> হলেন-  </a:t>
            </a:r>
            <a:endParaRPr lang="en-US" sz="3200" dirty="0">
              <a:solidFill>
                <a:srgbClr val="005426"/>
              </a:solidFill>
              <a:latin typeface="Nikosh" pitchFamily="2" charset="0"/>
              <a:cs typeface="Nikosh" pitchFamily="2" charset="0"/>
            </a:endParaRPr>
          </a:p>
        </p:txBody>
      </p:sp>
      <p:sp>
        <p:nvSpPr>
          <p:cNvPr id="4" name="TextBox 3"/>
          <p:cNvSpPr txBox="1"/>
          <p:nvPr/>
        </p:nvSpPr>
        <p:spPr>
          <a:xfrm>
            <a:off x="172328" y="4642078"/>
            <a:ext cx="8763000" cy="584775"/>
          </a:xfrm>
          <a:prstGeom prst="rect">
            <a:avLst/>
          </a:prstGeom>
          <a:solidFill>
            <a:srgbClr val="66CCFF"/>
          </a:solidFill>
        </p:spPr>
        <p:txBody>
          <a:bodyPr wrap="square" rtlCol="0">
            <a:spAutoFit/>
          </a:bodyPr>
          <a:lstStyle/>
          <a:p>
            <a:r>
              <a:rPr lang="bn-IN" sz="3200" dirty="0" smtClean="0">
                <a:latin typeface="Nikosh" pitchFamily="2" charset="0"/>
                <a:cs typeface="Nikosh" pitchFamily="2" charset="0"/>
              </a:rPr>
              <a:t>জনাব সামসুদ্দিন আহমেদ</a:t>
            </a:r>
            <a:r>
              <a:rPr lang="en-US" sz="3200" dirty="0" smtClean="0">
                <a:latin typeface="Nikosh" pitchFamily="2" charset="0"/>
                <a:cs typeface="Nikosh" pitchFamily="2" charset="0"/>
              </a:rPr>
              <a:t> </a:t>
            </a:r>
            <a:r>
              <a:rPr lang="bn-BD" sz="3200" dirty="0" smtClean="0">
                <a:latin typeface="Nikosh" pitchFamily="2" charset="0"/>
                <a:cs typeface="Nikosh" pitchFamily="2" charset="0"/>
              </a:rPr>
              <a:t>তালুকদার</a:t>
            </a:r>
            <a:r>
              <a:rPr lang="bn-IN" sz="3200" dirty="0" smtClean="0">
                <a:latin typeface="Nikosh" pitchFamily="2" charset="0"/>
                <a:cs typeface="Nikosh" pitchFamily="2" charset="0"/>
              </a:rPr>
              <a:t>, </a:t>
            </a:r>
            <a:r>
              <a:rPr lang="bn-BD" sz="3200" dirty="0" smtClean="0">
                <a:latin typeface="Nikosh" pitchFamily="2" charset="0"/>
                <a:cs typeface="Nikosh" pitchFamily="2" charset="0"/>
              </a:rPr>
              <a:t>শিক্ষক প্রশিক্ষক</a:t>
            </a:r>
            <a:r>
              <a:rPr lang="bn-IN" sz="3200" dirty="0" smtClean="0">
                <a:latin typeface="Nikosh" pitchFamily="2" charset="0"/>
                <a:cs typeface="Nikosh" pitchFamily="2" charset="0"/>
              </a:rPr>
              <a:t>, </a:t>
            </a:r>
            <a:r>
              <a:rPr lang="bn-IN" sz="3200" dirty="0">
                <a:latin typeface="Nikosh" pitchFamily="2" charset="0"/>
                <a:cs typeface="Nikosh" pitchFamily="2" charset="0"/>
              </a:rPr>
              <a:t>টিটিসি, </a:t>
            </a:r>
            <a:r>
              <a:rPr lang="bn-IN" sz="3200" dirty="0" smtClean="0">
                <a:latin typeface="Nikosh" pitchFamily="2" charset="0"/>
                <a:cs typeface="Nikosh" pitchFamily="2" charset="0"/>
              </a:rPr>
              <a:t>কুমিল্লা</a:t>
            </a:r>
            <a:endParaRPr lang="bn-IN" sz="3200" dirty="0">
              <a:latin typeface="Nikosh" pitchFamily="2" charset="0"/>
              <a:cs typeface="Nikosh" pitchFamily="2" charset="0"/>
            </a:endParaRPr>
          </a:p>
        </p:txBody>
      </p:sp>
      <p:sp>
        <p:nvSpPr>
          <p:cNvPr id="5" name="TextBox 4"/>
          <p:cNvSpPr txBox="1"/>
          <p:nvPr/>
        </p:nvSpPr>
        <p:spPr>
          <a:xfrm>
            <a:off x="172328" y="1793796"/>
            <a:ext cx="8763000" cy="1200329"/>
          </a:xfrm>
          <a:prstGeom prst="rect">
            <a:avLst/>
          </a:prstGeom>
          <a:solidFill>
            <a:srgbClr val="CCFF99"/>
          </a:solidFill>
        </p:spPr>
        <p:txBody>
          <a:bodyPr wrap="square" rtlCol="0">
            <a:spAutoFit/>
          </a:bodyPr>
          <a:lstStyle/>
          <a:p>
            <a:pPr algn="ctr"/>
            <a:r>
              <a:rPr lang="bn-IN" sz="3600" dirty="0" smtClean="0">
                <a:solidFill>
                  <a:srgbClr val="003399"/>
                </a:solidFill>
                <a:latin typeface="Nikosh" pitchFamily="2" charset="0"/>
                <a:cs typeface="Nikosh" pitchFamily="2" charset="0"/>
              </a:rPr>
              <a:t>শিক্ষা মন্ত্রণালয়, মাউশি, এনসিটিবি ও এটুআই-এর সংশ্লিষ্ট কর্মকর্তাবৃন্দ </a:t>
            </a:r>
            <a:endParaRPr lang="en-US" sz="3600" dirty="0">
              <a:solidFill>
                <a:srgbClr val="003399"/>
              </a:solidFill>
              <a:latin typeface="Nikosh" pitchFamily="2" charset="0"/>
              <a:cs typeface="Nikosh" pitchFamily="2" charset="0"/>
            </a:endParaRPr>
          </a:p>
        </p:txBody>
      </p:sp>
      <p:sp>
        <p:nvSpPr>
          <p:cNvPr id="6" name="Frame 5"/>
          <p:cNvSpPr/>
          <p:nvPr/>
        </p:nvSpPr>
        <p:spPr>
          <a:xfrm>
            <a:off x="0" y="14068"/>
            <a:ext cx="9144000" cy="6858000"/>
          </a:xfrm>
          <a:prstGeom prst="frame">
            <a:avLst>
              <a:gd name="adj1" fmla="val 138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654012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Picture 1" descr="Welcome.gif"/>
          <p:cNvPicPr>
            <a:picLocks noChangeAspect="1"/>
          </p:cNvPicPr>
          <p:nvPr/>
        </p:nvPicPr>
        <p:blipFill>
          <a:blip r:embed="rId3" cstate="print"/>
          <a:stretch>
            <a:fillRect/>
          </a:stretch>
        </p:blipFill>
        <p:spPr>
          <a:xfrm>
            <a:off x="2213659" y="1744757"/>
            <a:ext cx="5177741" cy="229384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 name="Picture 2" descr="Untitled-1 copy.png"/>
          <p:cNvPicPr>
            <a:picLocks noChangeAspect="1"/>
          </p:cNvPicPr>
          <p:nvPr/>
        </p:nvPicPr>
        <p:blipFill>
          <a:blip r:embed="rId2" cstate="print"/>
          <a:stretch>
            <a:fillRect/>
          </a:stretch>
        </p:blipFill>
        <p:spPr>
          <a:xfrm>
            <a:off x="-22556" y="152400"/>
            <a:ext cx="9135028" cy="6230978"/>
          </a:xfrm>
          <a:prstGeom prst="rect">
            <a:avLst/>
          </a:prstGeom>
        </p:spPr>
      </p:pic>
      <p:sp>
        <p:nvSpPr>
          <p:cNvPr id="5" name="TextBox 4"/>
          <p:cNvSpPr txBox="1"/>
          <p:nvPr/>
        </p:nvSpPr>
        <p:spPr>
          <a:xfrm rot="249277">
            <a:off x="1128652" y="2105357"/>
            <a:ext cx="3305712" cy="1815882"/>
          </a:xfrm>
          <a:prstGeom prst="rect">
            <a:avLst/>
          </a:prstGeom>
          <a:noFill/>
        </p:spPr>
        <p:txBody>
          <a:bodyPr wrap="none" rtlCol="0">
            <a:prstTxWarp prst="textWave2">
              <a:avLst/>
            </a:prstTxWarp>
            <a:spAutoFit/>
          </a:bodyPr>
          <a:lstStyle/>
          <a:p>
            <a:pPr algn="ctr"/>
            <a:r>
              <a:rPr lang="en-US" sz="2800" dirty="0" err="1" smtClean="0">
                <a:solidFill>
                  <a:prstClr val="black"/>
                </a:solidFill>
                <a:latin typeface="NikoshBAN" pitchFamily="2" charset="0"/>
                <a:cs typeface="NikoshBAN" pitchFamily="2" charset="0"/>
              </a:rPr>
              <a:t>এ,কে,এম,আই,খায়রুল</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আলম</a:t>
            </a:r>
            <a:endParaRPr lang="en-US" sz="2800" dirty="0" smtClean="0">
              <a:solidFill>
                <a:prstClr val="black"/>
              </a:solidFill>
              <a:latin typeface="NikoshBAN" pitchFamily="2" charset="0"/>
              <a:cs typeface="NikoshBAN" pitchFamily="2" charset="0"/>
            </a:endParaRPr>
          </a:p>
          <a:p>
            <a:pPr algn="ctr"/>
            <a:r>
              <a:rPr lang="bn-BD"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সিনিয়র</a:t>
            </a:r>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সহকারি</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শিক্ষক</a:t>
            </a:r>
            <a:endParaRPr lang="en-US" sz="2800" dirty="0" smtClean="0">
              <a:solidFill>
                <a:prstClr val="black"/>
              </a:solidFill>
              <a:latin typeface="NikoshBAN" pitchFamily="2" charset="0"/>
              <a:cs typeface="NikoshBAN" pitchFamily="2" charset="0"/>
            </a:endParaRPr>
          </a:p>
          <a:p>
            <a:pPr algn="ctr"/>
            <a:r>
              <a:rPr lang="en-US" sz="2800" spc="-150" dirty="0" err="1" smtClean="0">
                <a:solidFill>
                  <a:prstClr val="black"/>
                </a:solidFill>
                <a:latin typeface="NikoshBAN" pitchFamily="2" charset="0"/>
                <a:cs typeface="NikoshBAN" pitchFamily="2" charset="0"/>
              </a:rPr>
              <a:t>নিউ</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মডেল</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বহমুখী</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উচ্চ</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বিদ্যালয়</a:t>
            </a:r>
            <a:endParaRPr lang="en-US" sz="2800" spc="-150" dirty="0" smtClean="0">
              <a:solidFill>
                <a:prstClr val="black"/>
              </a:solidFill>
              <a:latin typeface="NikoshBAN" pitchFamily="2" charset="0"/>
              <a:cs typeface="NikoshBAN" pitchFamily="2" charset="0"/>
            </a:endParaRPr>
          </a:p>
          <a:p>
            <a:pPr algn="ctr"/>
            <a:r>
              <a:rPr lang="en-US" sz="2800" dirty="0" err="1" smtClean="0">
                <a:solidFill>
                  <a:prstClr val="black"/>
                </a:solidFill>
                <a:latin typeface="NikoshBAN" pitchFamily="2" charset="0"/>
                <a:cs typeface="NikoshBAN" pitchFamily="2" charset="0"/>
              </a:rPr>
              <a:t>শুক্রাবাদ</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ঢাকা</a:t>
            </a:r>
            <a:r>
              <a:rPr lang="en-US" sz="2800" dirty="0" smtClean="0">
                <a:solidFill>
                  <a:prstClr val="black"/>
                </a:solidFill>
                <a:latin typeface="NikoshBAN" pitchFamily="2" charset="0"/>
                <a:cs typeface="NikoshBAN" pitchFamily="2" charset="0"/>
              </a:rPr>
              <a:t> – ১২০৭</a:t>
            </a:r>
            <a:endParaRPr lang="en-US" sz="2800" dirty="0">
              <a:solidFill>
                <a:prstClr val="black"/>
              </a:solidFill>
            </a:endParaRPr>
          </a:p>
        </p:txBody>
      </p:sp>
      <p:sp>
        <p:nvSpPr>
          <p:cNvPr id="8" name="TextBox 7"/>
          <p:cNvSpPr txBox="1"/>
          <p:nvPr/>
        </p:nvSpPr>
        <p:spPr>
          <a:xfrm rot="21438531">
            <a:off x="5105400" y="2592310"/>
            <a:ext cx="3352800" cy="1815882"/>
          </a:xfrm>
          <a:prstGeom prst="rect">
            <a:avLst/>
          </a:prstGeom>
          <a:noFill/>
        </p:spPr>
        <p:txBody>
          <a:bodyPr wrap="square" rtlCol="0">
            <a:prstTxWarp prst="textWave1">
              <a:avLst/>
            </a:prstTxWarp>
            <a:spAutoFit/>
          </a:bodyPr>
          <a:lstStyle/>
          <a:p>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    পদার্থ</a:t>
            </a:r>
            <a:r>
              <a:rPr lang="en-US" sz="2800" dirty="0" err="1" smtClean="0">
                <a:solidFill>
                  <a:prstClr val="black"/>
                </a:solidFill>
                <a:latin typeface="NikoshBAN" pitchFamily="2" charset="0"/>
                <a:cs typeface="NikoshBAN" pitchFamily="2" charset="0"/>
              </a:rPr>
              <a:t>বিজ্ঞান</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bn-BD" sz="2800" dirty="0" smtClean="0">
                <a:solidFill>
                  <a:prstClr val="black"/>
                </a:solidFill>
                <a:latin typeface="NikoshBAN" pitchFamily="2" charset="0"/>
                <a:cs typeface="NikoshBAN" pitchFamily="2" charset="0"/>
              </a:rPr>
              <a:t>      দশম</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শ্রেণি</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en-US" sz="2800" dirty="0" smtClean="0">
                <a:solidFill>
                  <a:prstClr val="black"/>
                </a:solidFill>
                <a:latin typeface="NikoshBAN" pitchFamily="2" charset="0"/>
                <a:cs typeface="NikoshBAN" pitchFamily="2" charset="0"/>
              </a:rPr>
              <a:t> </a:t>
            </a:r>
            <a:r>
              <a:rPr lang="bn-BD" sz="2800" dirty="0" smtClean="0">
                <a:solidFill>
                  <a:prstClr val="black"/>
                </a:solidFill>
                <a:latin typeface="NikoshBAN" pitchFamily="2" charset="0"/>
                <a:cs typeface="NikoshBAN" pitchFamily="2" charset="0"/>
              </a:rPr>
              <a:t>     নবম </a:t>
            </a:r>
            <a:r>
              <a:rPr lang="en-US" sz="2800" dirty="0" err="1" smtClean="0">
                <a:solidFill>
                  <a:prstClr val="black"/>
                </a:solidFill>
                <a:latin typeface="NikoshBAN" pitchFamily="2" charset="0"/>
                <a:cs typeface="NikoshBAN" pitchFamily="2" charset="0"/>
              </a:rPr>
              <a:t>অধ্যায়</a:t>
            </a:r>
            <a:r>
              <a:rPr lang="en-US" sz="2800" dirty="0" smtClean="0">
                <a:solidFill>
                  <a:prstClr val="black"/>
                </a:solidFill>
                <a:latin typeface="NikoshBAN" pitchFamily="2" charset="0"/>
                <a:cs typeface="NikoshBAN" pitchFamily="2" charset="0"/>
              </a:rPr>
              <a:t> </a:t>
            </a:r>
            <a:endParaRPr lang="bn-BD" sz="2800" dirty="0" smtClean="0">
              <a:solidFill>
                <a:prstClr val="black"/>
              </a:solidFill>
              <a:latin typeface="NikoshBAN" pitchFamily="2" charset="0"/>
              <a:cs typeface="NikoshBAN" pitchFamily="2" charset="0"/>
            </a:endParaRPr>
          </a:p>
          <a:p>
            <a:r>
              <a:rPr lang="bn-BD" sz="2800" dirty="0" smtClean="0">
                <a:solidFill>
                  <a:prstClr val="black"/>
                </a:solidFill>
                <a:latin typeface="NikoshBAN" pitchFamily="2" charset="0"/>
                <a:cs typeface="NikoshBAN" pitchFamily="2" charset="0"/>
              </a:rPr>
              <a:t>    আলোর প্রতিসরণ</a:t>
            </a:r>
            <a:endParaRPr lang="en-US" sz="2800" dirty="0" smtClean="0">
              <a:solidFill>
                <a:prstClr val="black"/>
              </a:solidFill>
              <a:latin typeface="NikoshBAN" pitchFamily="2" charset="0"/>
              <a:cs typeface="NikoshBAN" pitchFamily="2" charset="0"/>
            </a:endParaRPr>
          </a:p>
        </p:txBody>
      </p:sp>
      <p:sp>
        <p:nvSpPr>
          <p:cNvPr id="9" name="Frame 8"/>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2" name="Group 12"/>
          <p:cNvGrpSpPr/>
          <p:nvPr/>
        </p:nvGrpSpPr>
        <p:grpSpPr>
          <a:xfrm>
            <a:off x="6705600" y="1219200"/>
            <a:ext cx="1428750" cy="1447800"/>
            <a:chOff x="6705600" y="1219200"/>
            <a:chExt cx="1428750" cy="1447800"/>
          </a:xfrm>
          <a:scene3d>
            <a:camera prst="perspectiveContrastingRightFacing"/>
            <a:lightRig rig="threePt" dir="t"/>
          </a:scene3d>
        </p:grpSpPr>
        <p:pic>
          <p:nvPicPr>
            <p:cNvPr id="11" name="Picture 10" descr="figure1.gif"/>
            <p:cNvPicPr>
              <a:picLocks noChangeAspect="1"/>
            </p:cNvPicPr>
            <p:nvPr/>
          </p:nvPicPr>
          <p:blipFill>
            <a:blip r:embed="rId3" cstate="print"/>
            <a:stretch>
              <a:fillRect/>
            </a:stretch>
          </p:blipFill>
          <p:spPr>
            <a:xfrm>
              <a:off x="6705600" y="1219200"/>
              <a:ext cx="1428750" cy="1447800"/>
            </a:xfrm>
            <a:prstGeom prst="rect">
              <a:avLst/>
            </a:prstGeom>
          </p:spPr>
        </p:pic>
        <p:pic>
          <p:nvPicPr>
            <p:cNvPr id="12" name="Picture 11" descr="Qubit copy.png"/>
            <p:cNvPicPr>
              <a:picLocks noChangeAspect="1"/>
            </p:cNvPicPr>
            <p:nvPr/>
          </p:nvPicPr>
          <p:blipFill>
            <a:blip r:embed="rId4" cstate="print"/>
            <a:stretch>
              <a:fillRect/>
            </a:stretch>
          </p:blipFill>
          <p:spPr>
            <a:xfrm>
              <a:off x="7178566" y="1752600"/>
              <a:ext cx="507304" cy="380478"/>
            </a:xfrm>
            <a:prstGeom prst="rect">
              <a:avLst/>
            </a:prstGeom>
          </p:spPr>
        </p:pic>
      </p:grpSp>
      <p:pic>
        <p:nvPicPr>
          <p:cNvPr id="14" name="Picture 13" descr="Khairul_9.jpg"/>
          <p:cNvPicPr>
            <a:picLocks noChangeAspect="1"/>
          </p:cNvPicPr>
          <p:nvPr/>
        </p:nvPicPr>
        <p:blipFill>
          <a:blip r:embed="rId5" cstate="print"/>
          <a:stretch>
            <a:fillRect/>
          </a:stretch>
        </p:blipFill>
        <p:spPr>
          <a:xfrm>
            <a:off x="1828800" y="1143000"/>
            <a:ext cx="1240221" cy="1311533"/>
          </a:xfrm>
          <a:prstGeom prst="rect">
            <a:avLst/>
          </a:prstGeom>
          <a:effectLst>
            <a:softEdge rad="63500"/>
          </a:effectLst>
          <a:scene3d>
            <a:camera prst="isometricOffAxis1Right"/>
            <a:lightRig rig="threePt" dir="t"/>
          </a:scene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4" name="Burning By convex lense">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1524000" y="1657350"/>
            <a:ext cx="6096000" cy="3543300"/>
          </a:xfrm>
          <a:prstGeom prst="rect">
            <a:avLst/>
          </a:prstGeom>
        </p:spPr>
      </p:pic>
      <p:sp>
        <p:nvSpPr>
          <p:cNvPr id="6" name="Frame 5"/>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7" name="TextBox 6"/>
          <p:cNvSpPr txBox="1"/>
          <p:nvPr/>
        </p:nvSpPr>
        <p:spPr>
          <a:xfrm>
            <a:off x="1295400" y="457200"/>
            <a:ext cx="6521337" cy="584775"/>
          </a:xfrm>
          <a:prstGeom prst="rect">
            <a:avLst/>
          </a:prstGeom>
          <a:solidFill>
            <a:schemeClr val="accent5">
              <a:lumMod val="60000"/>
              <a:lumOff val="40000"/>
            </a:schemeClr>
          </a:solidFill>
        </p:spPr>
        <p:txBody>
          <a:bodyPr wrap="none" rtlCol="0">
            <a:spAutoFit/>
          </a:bodyPr>
          <a:lstStyle/>
          <a:p>
            <a:r>
              <a:rPr lang="bn-BD" sz="3200" dirty="0" smtClean="0">
                <a:latin typeface="NikoshBAN" pitchFamily="2" charset="0"/>
                <a:cs typeface="NikoshBAN" pitchFamily="2" charset="0"/>
              </a:rPr>
              <a:t>শুকনো এই পাতাটি আগুন ছাড়া পোড়ানো যাবে কি?</a:t>
            </a:r>
            <a:endParaRPr lang="en-US" sz="3200" dirty="0">
              <a:latin typeface="NikoshBAN" pitchFamily="2" charset="0"/>
              <a:cs typeface="NikoshBAN" pitchFamily="2" charset="0"/>
            </a:endParaRPr>
          </a:p>
        </p:txBody>
      </p:sp>
    </p:spTree>
    <p:extLst>
      <p:ext uri="{BB962C8B-B14F-4D97-AF65-F5344CB8AC3E}">
        <p14:creationId xmlns="" xmlns:p14="http://schemas.microsoft.com/office/powerpoint/2010/main" val="34251141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2000" b="-4000"/>
          </a:stretch>
        </a:blipFill>
        <a:effectLst/>
      </p:bgPr>
    </p:bg>
    <p:spTree>
      <p:nvGrpSpPr>
        <p:cNvPr id="1" name=""/>
        <p:cNvGrpSpPr/>
        <p:nvPr/>
      </p:nvGrpSpPr>
      <p:grpSpPr>
        <a:xfrm>
          <a:off x="0" y="0"/>
          <a:ext cx="0" cy="0"/>
          <a:chOff x="0" y="0"/>
          <a:chExt cx="0" cy="0"/>
        </a:xfrm>
      </p:grpSpPr>
      <p:sp>
        <p:nvSpPr>
          <p:cNvPr id="2" name="TextBox 1"/>
          <p:cNvSpPr txBox="1"/>
          <p:nvPr/>
        </p:nvSpPr>
        <p:spPr>
          <a:xfrm>
            <a:off x="1828800" y="2514600"/>
            <a:ext cx="5716630" cy="769441"/>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4400" dirty="0" err="1" smtClean="0">
                <a:latin typeface="NikoshBAN" pitchFamily="2" charset="0"/>
                <a:cs typeface="NikoshBAN" pitchFamily="2" charset="0"/>
              </a:rPr>
              <a:t>উত্তল</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লেন্সে</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বিস্তৃত</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বস্তুর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প্রতিবিম্ব</a:t>
            </a:r>
            <a:endParaRPr lang="en-US" sz="44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04800" y="1752600"/>
            <a:ext cx="4470345"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000" dirty="0" smtClean="0">
                <a:solidFill>
                  <a:schemeClr val="bg1"/>
                </a:solidFill>
                <a:latin typeface="NikoshBAN" pitchFamily="2" charset="0"/>
                <a:cs typeface="NikoshBAN" pitchFamily="2" charset="0"/>
              </a:rPr>
              <a:t>এ </a:t>
            </a:r>
            <a:r>
              <a:rPr lang="en-US" sz="4000" dirty="0" err="1" smtClean="0">
                <a:solidFill>
                  <a:schemeClr val="bg1"/>
                </a:solidFill>
                <a:latin typeface="NikoshBAN" pitchFamily="2" charset="0"/>
                <a:cs typeface="NikoshBAN" pitchFamily="2" charset="0"/>
              </a:rPr>
              <a:t>পাঠ</a:t>
            </a:r>
            <a:r>
              <a:rPr lang="en-US" sz="4000" dirty="0" smtClean="0">
                <a:solidFill>
                  <a:schemeClr val="bg1"/>
                </a:solidFill>
                <a:latin typeface="NikoshBAN" pitchFamily="2" charset="0"/>
                <a:cs typeface="NikoshBAN" pitchFamily="2" charset="0"/>
              </a:rPr>
              <a:t> </a:t>
            </a:r>
            <a:r>
              <a:rPr lang="en-US" sz="4000" dirty="0" err="1" smtClean="0">
                <a:solidFill>
                  <a:schemeClr val="bg1"/>
                </a:solidFill>
                <a:latin typeface="NikoshBAN" pitchFamily="2" charset="0"/>
                <a:cs typeface="NikoshBAN" pitchFamily="2" charset="0"/>
              </a:rPr>
              <a:t>শেষে</a:t>
            </a:r>
            <a:r>
              <a:rPr lang="en-US" sz="4000" dirty="0" smtClean="0">
                <a:solidFill>
                  <a:schemeClr val="bg1"/>
                </a:solidFill>
                <a:latin typeface="NikoshBAN" pitchFamily="2" charset="0"/>
                <a:cs typeface="NikoshBAN" pitchFamily="2" charset="0"/>
              </a:rPr>
              <a:t> </a:t>
            </a:r>
            <a:r>
              <a:rPr lang="en-US" sz="4000" dirty="0" err="1" smtClean="0">
                <a:solidFill>
                  <a:schemeClr val="bg1"/>
                </a:solidFill>
                <a:latin typeface="NikoshBAN" pitchFamily="2" charset="0"/>
                <a:cs typeface="NikoshBAN" pitchFamily="2" charset="0"/>
              </a:rPr>
              <a:t>শিক্ষার্থীরা</a:t>
            </a:r>
            <a:r>
              <a:rPr lang="en-US" sz="4000" dirty="0" smtClean="0">
                <a:solidFill>
                  <a:schemeClr val="bg1"/>
                </a:solidFill>
                <a:latin typeface="NikoshBAN" pitchFamily="2" charset="0"/>
                <a:cs typeface="NikoshBAN" pitchFamily="2" charset="0"/>
              </a:rPr>
              <a:t>…</a:t>
            </a:r>
            <a:endParaRPr lang="en-US" sz="4000" dirty="0">
              <a:solidFill>
                <a:schemeClr val="bg1"/>
              </a:solidFill>
              <a:latin typeface="NikoshBAN" pitchFamily="2" charset="0"/>
              <a:cs typeface="NikoshBAN" pitchFamily="2" charset="0"/>
            </a:endParaRPr>
          </a:p>
        </p:txBody>
      </p:sp>
      <p:sp>
        <p:nvSpPr>
          <p:cNvPr id="6" name="TextBox 5"/>
          <p:cNvSpPr txBox="1"/>
          <p:nvPr/>
        </p:nvSpPr>
        <p:spPr>
          <a:xfrm>
            <a:off x="304800" y="2895600"/>
            <a:ext cx="8534400" cy="584775"/>
          </a:xfrm>
          <a:prstGeom prst="rect">
            <a:avLst/>
          </a:prstGeom>
          <a:solidFill>
            <a:schemeClr val="accent5">
              <a:lumMod val="75000"/>
            </a:schemeClr>
          </a:solidFill>
        </p:spPr>
        <p:txBody>
          <a:bodyPr wrap="square" rtlCol="0">
            <a:spAutoFit/>
          </a:bodyPr>
          <a:lstStyle/>
          <a:p>
            <a:r>
              <a:rPr lang="en-US" sz="3200" spc="-150" dirty="0" smtClean="0">
                <a:solidFill>
                  <a:schemeClr val="bg1"/>
                </a:solidFill>
                <a:latin typeface="NikoshBAN" pitchFamily="2" charset="0"/>
                <a:cs typeface="NikoshBAN" pitchFamily="2" charset="0"/>
                <a:sym typeface="Webdings"/>
              </a:rPr>
              <a:t>রশ্মিচিত্র অঙ্কন করে উত্তল লেন্স সংক্রান্ত বিভিন্ন রাশি বর্ণনা করতে পারবে</a:t>
            </a:r>
            <a:endParaRPr lang="en-US" sz="3200" spc="-150" dirty="0">
              <a:solidFill>
                <a:schemeClr val="bg1"/>
              </a:solidFill>
              <a:latin typeface="NikoshBAN" pitchFamily="2" charset="0"/>
              <a:cs typeface="NikoshBAN" pitchFamily="2" charset="0"/>
            </a:endParaRPr>
          </a:p>
        </p:txBody>
      </p:sp>
      <p:sp>
        <p:nvSpPr>
          <p:cNvPr id="8" name="TextBox 7"/>
          <p:cNvSpPr txBox="1"/>
          <p:nvPr/>
        </p:nvSpPr>
        <p:spPr>
          <a:xfrm>
            <a:off x="304800" y="3746213"/>
            <a:ext cx="7696200" cy="584775"/>
          </a:xfrm>
          <a:prstGeom prst="rect">
            <a:avLst/>
          </a:prstGeom>
          <a:solidFill>
            <a:schemeClr val="accent5">
              <a:lumMod val="75000"/>
            </a:schemeClr>
          </a:solidFill>
        </p:spPr>
        <p:txBody>
          <a:bodyPr wrap="square" rtlCol="0">
            <a:spAutoFit/>
          </a:bodyPr>
          <a:lstStyle/>
          <a:p>
            <a:r>
              <a:rPr lang="en-US" sz="3200" spc="-150" dirty="0" smtClean="0">
                <a:solidFill>
                  <a:schemeClr val="bg1"/>
                </a:solidFill>
                <a:latin typeface="NikoshBAN" pitchFamily="2" charset="0"/>
                <a:cs typeface="NikoshBAN" pitchFamily="2" charset="0"/>
                <a:sym typeface="Webdings"/>
              </a:rPr>
              <a:t>রশ্মিচিত্র অঙ্কন করে উত্তল লেন্সে সৃষ্ট প্রতিবিম্ব বর্ণনা করতে পারবে</a:t>
            </a:r>
            <a:endParaRPr lang="en-US" sz="3200" spc="-150" dirty="0">
              <a:solidFill>
                <a:schemeClr val="bg1"/>
              </a:solidFill>
              <a:latin typeface="NikoshBAN" pitchFamily="2" charset="0"/>
              <a:cs typeface="NikoshBAN" pitchFamily="2" charset="0"/>
            </a:endParaRPr>
          </a:p>
        </p:txBody>
      </p:sp>
      <p:sp>
        <p:nvSpPr>
          <p:cNvPr id="9" name="TextBox 8"/>
          <p:cNvSpPr txBox="1"/>
          <p:nvPr/>
        </p:nvSpPr>
        <p:spPr>
          <a:xfrm>
            <a:off x="304800" y="4596825"/>
            <a:ext cx="4419600" cy="584775"/>
          </a:xfrm>
          <a:prstGeom prst="rect">
            <a:avLst/>
          </a:prstGeom>
          <a:solidFill>
            <a:schemeClr val="accent5">
              <a:lumMod val="75000"/>
            </a:schemeClr>
          </a:solidFill>
        </p:spPr>
        <p:txBody>
          <a:bodyPr wrap="square" rtlCol="0">
            <a:spAutoFit/>
          </a:bodyPr>
          <a:lstStyle/>
          <a:p>
            <a:r>
              <a:rPr lang="en-US" sz="3200" spc="-150" dirty="0" smtClean="0">
                <a:solidFill>
                  <a:schemeClr val="bg1"/>
                </a:solidFill>
                <a:latin typeface="NikoshBAN" pitchFamily="2" charset="0"/>
                <a:cs typeface="NikoshBAN" pitchFamily="2" charset="0"/>
                <a:sym typeface="Webdings"/>
              </a:rPr>
              <a:t>লেন্সের ক্ষমতা ব্যাখ্যা করতে পারবে</a:t>
            </a:r>
            <a:endParaRPr lang="en-US" sz="3200" spc="-150" dirty="0">
              <a:solidFill>
                <a:schemeClr val="bg1"/>
              </a:solidFill>
              <a:latin typeface="NikoshBAN" pitchFamily="2" charset="0"/>
              <a:cs typeface="NikoshBAN" pitchFamily="2" charset="0"/>
            </a:endParaRPr>
          </a:p>
        </p:txBody>
      </p:sp>
      <p:sp>
        <p:nvSpPr>
          <p:cNvPr id="7" name="Frame 6"/>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9" name="Pie 78"/>
          <p:cNvSpPr/>
          <p:nvPr/>
        </p:nvSpPr>
        <p:spPr>
          <a:xfrm rot="2960589" flipH="1">
            <a:off x="3032375" y="2642511"/>
            <a:ext cx="914400" cy="914400"/>
          </a:xfrm>
          <a:prstGeom prst="pie">
            <a:avLst>
              <a:gd name="adj1" fmla="val 621661"/>
              <a:gd name="adj2" fmla="val 380609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p:cNvSpPr txBox="1"/>
          <p:nvPr/>
        </p:nvSpPr>
        <p:spPr>
          <a:xfrm>
            <a:off x="4395537" y="3834063"/>
            <a:ext cx="338554" cy="461665"/>
          </a:xfrm>
          <a:prstGeom prst="rect">
            <a:avLst/>
          </a:prstGeom>
          <a:noFill/>
        </p:spPr>
        <p:txBody>
          <a:bodyPr wrap="none" rtlCol="0">
            <a:spAutoFit/>
          </a:bodyPr>
          <a:lstStyle/>
          <a:p>
            <a:r>
              <a:rPr lang="en-US" sz="2400" dirty="0" smtClean="0">
                <a:latin typeface="Arial" pitchFamily="34" charset="0"/>
                <a:cs typeface="Arial" pitchFamily="34" charset="0"/>
              </a:rPr>
              <a:t>c</a:t>
            </a:r>
            <a:endParaRPr lang="en-US" sz="2400" dirty="0">
              <a:latin typeface="Arial" pitchFamily="34" charset="0"/>
              <a:cs typeface="Arial" pitchFamily="34" charset="0"/>
            </a:endParaRPr>
          </a:p>
        </p:txBody>
      </p:sp>
      <p:sp>
        <p:nvSpPr>
          <p:cNvPr id="26" name="Oval 25"/>
          <p:cNvSpPr/>
          <p:nvPr/>
        </p:nvSpPr>
        <p:spPr>
          <a:xfrm>
            <a:off x="4543926" y="3910263"/>
            <a:ext cx="64008" cy="64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flipV="1">
            <a:off x="4552664" y="2744785"/>
            <a:ext cx="2381536" cy="12119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3498272" y="3108434"/>
            <a:ext cx="2286000" cy="228600"/>
            <a:chOff x="3498272" y="2590800"/>
            <a:chExt cx="2286000" cy="228600"/>
          </a:xfrm>
        </p:grpSpPr>
        <p:cxnSp>
          <p:nvCxnSpPr>
            <p:cNvPr id="25" name="Straight Connector 24"/>
            <p:cNvCxnSpPr/>
            <p:nvPr/>
          </p:nvCxnSpPr>
          <p:spPr>
            <a:xfrm>
              <a:off x="3498272" y="2590800"/>
              <a:ext cx="2286000" cy="2286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rot="660000">
              <a:off x="4256056" y="2601414"/>
              <a:ext cx="190840" cy="166048"/>
              <a:chOff x="6598920" y="1524000"/>
              <a:chExt cx="190840" cy="166048"/>
            </a:xfrm>
          </p:grpSpPr>
          <p:cxnSp>
            <p:nvCxnSpPr>
              <p:cNvPr id="35" name="Straight Connector 34"/>
              <p:cNvCxnSpPr/>
              <p:nvPr/>
            </p:nvCxnSpPr>
            <p:spPr>
              <a:xfrm>
                <a:off x="6598920" y="1524000"/>
                <a:ext cx="182880" cy="76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606880" y="1598608"/>
                <a:ext cx="182880" cy="914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cxnSp>
        <p:nvCxnSpPr>
          <p:cNvPr id="23" name="Straight Connector 22"/>
          <p:cNvCxnSpPr/>
          <p:nvPr/>
        </p:nvCxnSpPr>
        <p:spPr>
          <a:xfrm rot="10800000">
            <a:off x="2758966" y="2483594"/>
            <a:ext cx="1828800" cy="1463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rot="-600000">
            <a:off x="857177" y="3274389"/>
            <a:ext cx="2667000" cy="166048"/>
            <a:chOff x="838200" y="2514600"/>
            <a:chExt cx="2667000" cy="166048"/>
          </a:xfrm>
        </p:grpSpPr>
        <p:cxnSp>
          <p:nvCxnSpPr>
            <p:cNvPr id="21" name="Straight Connector 20"/>
            <p:cNvCxnSpPr/>
            <p:nvPr/>
          </p:nvCxnSpPr>
          <p:spPr>
            <a:xfrm>
              <a:off x="838200" y="2589212"/>
              <a:ext cx="2667000" cy="15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2133600" y="2514600"/>
              <a:ext cx="190840" cy="166048"/>
              <a:chOff x="6598920" y="1524000"/>
              <a:chExt cx="190840" cy="166048"/>
            </a:xfrm>
          </p:grpSpPr>
          <p:cxnSp>
            <p:nvCxnSpPr>
              <p:cNvPr id="29" name="Straight Connector 28"/>
              <p:cNvCxnSpPr/>
              <p:nvPr/>
            </p:nvCxnSpPr>
            <p:spPr>
              <a:xfrm>
                <a:off x="6598920" y="1524000"/>
                <a:ext cx="182880" cy="76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6606880" y="1598608"/>
                <a:ext cx="182880" cy="914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grpSp>
        <p:nvGrpSpPr>
          <p:cNvPr id="39" name="Group 38"/>
          <p:cNvGrpSpPr/>
          <p:nvPr/>
        </p:nvGrpSpPr>
        <p:grpSpPr>
          <a:xfrm rot="960000">
            <a:off x="5657560" y="3636836"/>
            <a:ext cx="2286000" cy="228600"/>
            <a:chOff x="3498272" y="2590800"/>
            <a:chExt cx="2286000" cy="228600"/>
          </a:xfrm>
        </p:grpSpPr>
        <p:cxnSp>
          <p:nvCxnSpPr>
            <p:cNvPr id="40" name="Straight Connector 39"/>
            <p:cNvCxnSpPr/>
            <p:nvPr/>
          </p:nvCxnSpPr>
          <p:spPr>
            <a:xfrm>
              <a:off x="3498272" y="2590800"/>
              <a:ext cx="2286000" cy="2286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1" name="Group 33"/>
            <p:cNvGrpSpPr/>
            <p:nvPr/>
          </p:nvGrpSpPr>
          <p:grpSpPr>
            <a:xfrm rot="660000">
              <a:off x="4256056" y="2601414"/>
              <a:ext cx="190840" cy="166048"/>
              <a:chOff x="6598920" y="1524000"/>
              <a:chExt cx="190840" cy="166048"/>
            </a:xfrm>
          </p:grpSpPr>
          <p:cxnSp>
            <p:nvCxnSpPr>
              <p:cNvPr id="42" name="Straight Connector 41"/>
              <p:cNvCxnSpPr/>
              <p:nvPr/>
            </p:nvCxnSpPr>
            <p:spPr>
              <a:xfrm>
                <a:off x="6598920" y="1524000"/>
                <a:ext cx="182880" cy="76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606880" y="1598608"/>
                <a:ext cx="182880" cy="914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31" name="TextBox 30"/>
          <p:cNvSpPr txBox="1"/>
          <p:nvPr/>
        </p:nvSpPr>
        <p:spPr>
          <a:xfrm>
            <a:off x="609600" y="3429000"/>
            <a:ext cx="389850" cy="461665"/>
          </a:xfrm>
          <a:prstGeom prst="rect">
            <a:avLst/>
          </a:prstGeom>
          <a:noFill/>
        </p:spPr>
        <p:txBody>
          <a:bodyPr wrap="none" rtlCol="0">
            <a:spAutoFit/>
          </a:bodyPr>
          <a:lstStyle/>
          <a:p>
            <a:r>
              <a:rPr lang="en-US" sz="2400" dirty="0" smtClean="0">
                <a:latin typeface="Arial" pitchFamily="34" charset="0"/>
                <a:cs typeface="Arial" pitchFamily="34" charset="0"/>
              </a:rPr>
              <a:t>A</a:t>
            </a:r>
            <a:endParaRPr lang="en-US" sz="2400" dirty="0">
              <a:latin typeface="Arial" pitchFamily="34" charset="0"/>
              <a:cs typeface="Arial" pitchFamily="34" charset="0"/>
            </a:endParaRPr>
          </a:p>
        </p:txBody>
      </p:sp>
      <p:sp>
        <p:nvSpPr>
          <p:cNvPr id="32" name="TextBox 31"/>
          <p:cNvSpPr txBox="1"/>
          <p:nvPr/>
        </p:nvSpPr>
        <p:spPr>
          <a:xfrm>
            <a:off x="3343950" y="2662535"/>
            <a:ext cx="389850" cy="461665"/>
          </a:xfrm>
          <a:prstGeom prst="rect">
            <a:avLst/>
          </a:prstGeom>
          <a:noFill/>
        </p:spPr>
        <p:txBody>
          <a:bodyPr wrap="none" rtlCol="0">
            <a:spAutoFit/>
          </a:bodyPr>
          <a:lstStyle/>
          <a:p>
            <a:r>
              <a:rPr lang="en-US" sz="2400" dirty="0" smtClean="0">
                <a:latin typeface="Arial" pitchFamily="34" charset="0"/>
                <a:cs typeface="Arial" pitchFamily="34" charset="0"/>
              </a:rPr>
              <a:t>B</a:t>
            </a:r>
            <a:endParaRPr lang="en-US" sz="2400" dirty="0">
              <a:latin typeface="Arial" pitchFamily="34" charset="0"/>
              <a:cs typeface="Arial" pitchFamily="34" charset="0"/>
            </a:endParaRPr>
          </a:p>
        </p:txBody>
      </p:sp>
      <p:sp>
        <p:nvSpPr>
          <p:cNvPr id="45" name="TextBox 44"/>
          <p:cNvSpPr txBox="1"/>
          <p:nvPr/>
        </p:nvSpPr>
        <p:spPr>
          <a:xfrm>
            <a:off x="5600297" y="2887124"/>
            <a:ext cx="423514" cy="461665"/>
          </a:xfrm>
          <a:prstGeom prst="rect">
            <a:avLst/>
          </a:prstGeom>
          <a:noFill/>
        </p:spPr>
        <p:txBody>
          <a:bodyPr wrap="none" rtlCol="0">
            <a:spAutoFit/>
          </a:bodyPr>
          <a:lstStyle/>
          <a:p>
            <a:r>
              <a:rPr lang="en-US" sz="2400" dirty="0" smtClean="0">
                <a:latin typeface="Arial" pitchFamily="34" charset="0"/>
                <a:cs typeface="Arial" pitchFamily="34" charset="0"/>
              </a:rPr>
              <a:t>O</a:t>
            </a:r>
            <a:endParaRPr lang="en-US" sz="2400" dirty="0">
              <a:latin typeface="Arial" pitchFamily="34" charset="0"/>
              <a:cs typeface="Arial" pitchFamily="34" charset="0"/>
            </a:endParaRPr>
          </a:p>
        </p:txBody>
      </p:sp>
      <p:sp>
        <p:nvSpPr>
          <p:cNvPr id="46" name="TextBox 45"/>
          <p:cNvSpPr txBox="1"/>
          <p:nvPr/>
        </p:nvSpPr>
        <p:spPr>
          <a:xfrm>
            <a:off x="7772400" y="4034135"/>
            <a:ext cx="407484" cy="461665"/>
          </a:xfrm>
          <a:prstGeom prst="rect">
            <a:avLst/>
          </a:prstGeom>
          <a:noFill/>
        </p:spPr>
        <p:txBody>
          <a:bodyPr wrap="none" rtlCol="0">
            <a:spAutoFit/>
          </a:bodyPr>
          <a:lstStyle/>
          <a:p>
            <a:r>
              <a:rPr lang="en-US" sz="2400" dirty="0" smtClean="0">
                <a:latin typeface="Arial" pitchFamily="34" charset="0"/>
                <a:cs typeface="Arial" pitchFamily="34" charset="0"/>
              </a:rPr>
              <a:t>D</a:t>
            </a:r>
            <a:endParaRPr lang="en-US" sz="2400" dirty="0">
              <a:latin typeface="Arial" pitchFamily="34" charset="0"/>
              <a:cs typeface="Arial" pitchFamily="34" charset="0"/>
            </a:endParaRPr>
          </a:p>
        </p:txBody>
      </p:sp>
      <p:pic>
        <p:nvPicPr>
          <p:cNvPr id="15" name="Picture 14" descr="Glass Sphere_2.png"/>
          <p:cNvPicPr>
            <a:picLocks noChangeAspect="1"/>
          </p:cNvPicPr>
          <p:nvPr/>
        </p:nvPicPr>
        <p:blipFill>
          <a:blip r:embed="rId3" cstate="print"/>
          <a:stretch>
            <a:fillRect/>
          </a:stretch>
        </p:blipFill>
        <p:spPr>
          <a:xfrm>
            <a:off x="3200394" y="2590800"/>
            <a:ext cx="2743206" cy="2862078"/>
          </a:xfrm>
          <a:prstGeom prst="rect">
            <a:avLst/>
          </a:prstGeom>
        </p:spPr>
      </p:pic>
      <p:grpSp>
        <p:nvGrpSpPr>
          <p:cNvPr id="74" name="Group 73"/>
          <p:cNvGrpSpPr/>
          <p:nvPr/>
        </p:nvGrpSpPr>
        <p:grpSpPr>
          <a:xfrm>
            <a:off x="3908953" y="1524000"/>
            <a:ext cx="1446230" cy="1082040"/>
            <a:chOff x="3908953" y="990600"/>
            <a:chExt cx="1446230" cy="1082040"/>
          </a:xfrm>
        </p:grpSpPr>
        <p:sp>
          <p:nvSpPr>
            <p:cNvPr id="72" name="Down Arrow 71"/>
            <p:cNvSpPr/>
            <p:nvPr/>
          </p:nvSpPr>
          <p:spPr>
            <a:xfrm>
              <a:off x="4267200" y="1524000"/>
              <a:ext cx="533400" cy="54864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9" name="TextBox 58"/>
            <p:cNvSpPr txBox="1"/>
            <p:nvPr/>
          </p:nvSpPr>
          <p:spPr>
            <a:xfrm>
              <a:off x="3908953" y="990600"/>
              <a:ext cx="1446230"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3200" dirty="0" err="1" smtClean="0">
                  <a:latin typeface="NikoshBAN" pitchFamily="2" charset="0"/>
                  <a:cs typeface="NikoshBAN" pitchFamily="2" charset="0"/>
                </a:rPr>
                <a:t>ঘন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মাধ্যম</a:t>
              </a:r>
              <a:endParaRPr lang="en-US" sz="3200" dirty="0">
                <a:latin typeface="NikoshBAN" pitchFamily="2" charset="0"/>
                <a:cs typeface="NikoshBAN" pitchFamily="2" charset="0"/>
              </a:endParaRPr>
            </a:p>
          </p:txBody>
        </p:sp>
      </p:grpSp>
      <p:grpSp>
        <p:nvGrpSpPr>
          <p:cNvPr id="73" name="Group 72"/>
          <p:cNvGrpSpPr/>
          <p:nvPr/>
        </p:nvGrpSpPr>
        <p:grpSpPr>
          <a:xfrm>
            <a:off x="1089553" y="1752600"/>
            <a:ext cx="1882247" cy="1447800"/>
            <a:chOff x="1089553" y="1219200"/>
            <a:chExt cx="1882247" cy="1447800"/>
          </a:xfrm>
        </p:grpSpPr>
        <p:sp>
          <p:nvSpPr>
            <p:cNvPr id="70" name="Down Arrow 69"/>
            <p:cNvSpPr/>
            <p:nvPr/>
          </p:nvSpPr>
          <p:spPr>
            <a:xfrm>
              <a:off x="1700463" y="1752600"/>
              <a:ext cx="533400" cy="91440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7" name="TextBox 56"/>
            <p:cNvSpPr txBox="1"/>
            <p:nvPr/>
          </p:nvSpPr>
          <p:spPr>
            <a:xfrm>
              <a:off x="1089553" y="1219200"/>
              <a:ext cx="1882247"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3200" dirty="0" err="1" smtClean="0">
                  <a:latin typeface="NikoshBAN" pitchFamily="2" charset="0"/>
                  <a:cs typeface="NikoshBAN" pitchFamily="2" charset="0"/>
                </a:rPr>
                <a:t>হালকা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মাধ্যম</a:t>
              </a:r>
              <a:endParaRPr lang="en-US" sz="3200" dirty="0">
                <a:latin typeface="NikoshBAN" pitchFamily="2" charset="0"/>
                <a:cs typeface="NikoshBAN" pitchFamily="2" charset="0"/>
              </a:endParaRPr>
            </a:p>
          </p:txBody>
        </p:sp>
      </p:grpSp>
      <p:grpSp>
        <p:nvGrpSpPr>
          <p:cNvPr id="75" name="Group 74"/>
          <p:cNvGrpSpPr/>
          <p:nvPr/>
        </p:nvGrpSpPr>
        <p:grpSpPr>
          <a:xfrm>
            <a:off x="6235262" y="1752600"/>
            <a:ext cx="1882247" cy="1447800"/>
            <a:chOff x="1089553" y="1219200"/>
            <a:chExt cx="1882247" cy="1447800"/>
          </a:xfrm>
        </p:grpSpPr>
        <p:sp>
          <p:nvSpPr>
            <p:cNvPr id="77" name="Down Arrow 76"/>
            <p:cNvSpPr/>
            <p:nvPr/>
          </p:nvSpPr>
          <p:spPr>
            <a:xfrm>
              <a:off x="1747279" y="1752600"/>
              <a:ext cx="533400" cy="91440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6" name="TextBox 75"/>
            <p:cNvSpPr txBox="1"/>
            <p:nvPr/>
          </p:nvSpPr>
          <p:spPr>
            <a:xfrm>
              <a:off x="1089553" y="1219200"/>
              <a:ext cx="1882247"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3200" dirty="0" err="1" smtClean="0">
                  <a:latin typeface="NikoshBAN" pitchFamily="2" charset="0"/>
                  <a:cs typeface="NikoshBAN" pitchFamily="2" charset="0"/>
                </a:rPr>
                <a:t>হালকা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মাধ্যম</a:t>
              </a:r>
              <a:endParaRPr lang="en-US" sz="3200" dirty="0">
                <a:latin typeface="NikoshBAN" pitchFamily="2" charset="0"/>
                <a:cs typeface="NikoshBAN" pitchFamily="2" charset="0"/>
              </a:endParaRPr>
            </a:p>
          </p:txBody>
        </p:sp>
      </p:grpSp>
      <p:sp>
        <p:nvSpPr>
          <p:cNvPr id="78" name="Pie 77"/>
          <p:cNvSpPr/>
          <p:nvPr/>
        </p:nvSpPr>
        <p:spPr>
          <a:xfrm rot="19114376">
            <a:off x="5347959" y="2882539"/>
            <a:ext cx="914400" cy="914400"/>
          </a:xfrm>
          <a:prstGeom prst="pie">
            <a:avLst>
              <a:gd name="adj1" fmla="val 621661"/>
              <a:gd name="adj2" fmla="val 380609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Pie 79"/>
          <p:cNvSpPr/>
          <p:nvPr/>
        </p:nvSpPr>
        <p:spPr>
          <a:xfrm rot="20183104">
            <a:off x="3105570" y="2667867"/>
            <a:ext cx="914400" cy="914400"/>
          </a:xfrm>
          <a:prstGeom prst="pie">
            <a:avLst>
              <a:gd name="adj1" fmla="val 1656420"/>
              <a:gd name="adj2" fmla="val 380609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Pie 80"/>
          <p:cNvSpPr/>
          <p:nvPr/>
        </p:nvSpPr>
        <p:spPr>
          <a:xfrm rot="1978943" flipH="1">
            <a:off x="5276395" y="2878739"/>
            <a:ext cx="914400" cy="914400"/>
          </a:xfrm>
          <a:prstGeom prst="pie">
            <a:avLst>
              <a:gd name="adj1" fmla="val 1656420"/>
              <a:gd name="adj2" fmla="val 380609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Frame 57"/>
          <p:cNvSpPr/>
          <p:nvPr/>
        </p:nvSpPr>
        <p:spPr>
          <a:xfrm>
            <a:off x="0" y="0"/>
            <a:ext cx="9144000" cy="6858000"/>
          </a:xfrm>
          <a:prstGeom prst="frame">
            <a:avLst>
              <a:gd name="adj1" fmla="val 267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TextBox 59"/>
          <p:cNvSpPr txBox="1"/>
          <p:nvPr/>
        </p:nvSpPr>
        <p:spPr>
          <a:xfrm>
            <a:off x="2293815" y="381000"/>
            <a:ext cx="4411785"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3600" dirty="0" err="1" smtClean="0">
                <a:latin typeface="NikoshBAN" pitchFamily="2" charset="0"/>
                <a:cs typeface="NikoshBAN" pitchFamily="2" charset="0"/>
              </a:rPr>
              <a:t>গোলীয়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তলে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আলোর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প্রতিসরণ</a:t>
            </a:r>
            <a:endParaRPr lang="en-US" sz="3600" dirty="0">
              <a:latin typeface="NikoshBAN" pitchFamily="2" charset="0"/>
              <a:cs typeface="NikoshBAN"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up)">
                                      <p:cBhvr>
                                        <p:cTn id="18" dur="1000"/>
                                        <p:tgtEl>
                                          <p:spTgt spid="7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wipe(up)">
                                      <p:cBhvr>
                                        <p:cTn id="23" dur="1000"/>
                                        <p:tgtEl>
                                          <p:spTgt spid="7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10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left)">
                                      <p:cBhvr>
                                        <p:cTn id="33" dur="10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wipe(up)">
                                      <p:cBhvr>
                                        <p:cTn id="42" dur="2000"/>
                                        <p:tgtEl>
                                          <p:spTgt spid="7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10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wipe(left)">
                                      <p:cBhvr>
                                        <p:cTn id="52" dur="1000"/>
                                        <p:tgtEl>
                                          <p:spTgt spid="39"/>
                                        </p:tgtEl>
                                      </p:cBhvr>
                                    </p:animEffect>
                                  </p:childTnLst>
                                </p:cTn>
                              </p:par>
                            </p:childTnLst>
                          </p:cTn>
                        </p:par>
                        <p:par>
                          <p:cTn id="53" fill="hold">
                            <p:stCondLst>
                              <p:cond delay="1000"/>
                            </p:stCondLst>
                            <p:childTnLst>
                              <p:par>
                                <p:cTn id="54" presetID="1" presetClass="entr" presetSubtype="0" fill="hold" grpId="0" nodeType="afterEffect">
                                  <p:stCondLst>
                                    <p:cond delay="0"/>
                                  </p:stCondLst>
                                  <p:childTnLst>
                                    <p:set>
                                      <p:cBhvr>
                                        <p:cTn id="55" dur="1" fill="hold">
                                          <p:stCondLst>
                                            <p:cond delay="0"/>
                                          </p:stCondLst>
                                        </p:cTn>
                                        <p:tgtEl>
                                          <p:spTgt spid="4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strips(downLeft)">
                                      <p:cBhvr>
                                        <p:cTn id="60" dur="500"/>
                                        <p:tgtEl>
                                          <p:spTgt spid="79"/>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12" fill="hold" grpId="0" nodeType="click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strips(downLeft)">
                                      <p:cBhvr>
                                        <p:cTn id="65" dur="500"/>
                                        <p:tgtEl>
                                          <p:spTgt spid="80"/>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3" fill="hold" grpId="0" nodeType="clickEffect">
                                  <p:stCondLst>
                                    <p:cond delay="0"/>
                                  </p:stCondLst>
                                  <p:childTnLst>
                                    <p:set>
                                      <p:cBhvr>
                                        <p:cTn id="69" dur="1" fill="hold">
                                          <p:stCondLst>
                                            <p:cond delay="0"/>
                                          </p:stCondLst>
                                        </p:cTn>
                                        <p:tgtEl>
                                          <p:spTgt spid="81"/>
                                        </p:tgtEl>
                                        <p:attrNameLst>
                                          <p:attrName>style.visibility</p:attrName>
                                        </p:attrNameLst>
                                      </p:cBhvr>
                                      <p:to>
                                        <p:strVal val="visible"/>
                                      </p:to>
                                    </p:set>
                                    <p:animEffect transition="in" filter="strips(upRight)">
                                      <p:cBhvr>
                                        <p:cTn id="70" dur="500"/>
                                        <p:tgtEl>
                                          <p:spTgt spid="81"/>
                                        </p:tgtEl>
                                      </p:cBhvr>
                                    </p:animEffect>
                                  </p:childTnLst>
                                </p:cTn>
                              </p:par>
                            </p:childTnLst>
                          </p:cTn>
                        </p:par>
                      </p:childTnLst>
                    </p:cTn>
                  </p:par>
                  <p:par>
                    <p:cTn id="71" fill="hold">
                      <p:stCondLst>
                        <p:cond delay="indefinite"/>
                      </p:stCondLst>
                      <p:childTnLst>
                        <p:par>
                          <p:cTn id="72" fill="hold">
                            <p:stCondLst>
                              <p:cond delay="0"/>
                            </p:stCondLst>
                            <p:childTnLst>
                              <p:par>
                                <p:cTn id="73" presetID="18" presetClass="entr" presetSubtype="6" fill="hold" grpId="0" nodeType="clickEffect">
                                  <p:stCondLst>
                                    <p:cond delay="0"/>
                                  </p:stCondLst>
                                  <p:childTnLst>
                                    <p:set>
                                      <p:cBhvr>
                                        <p:cTn id="74" dur="1" fill="hold">
                                          <p:stCondLst>
                                            <p:cond delay="0"/>
                                          </p:stCondLst>
                                        </p:cTn>
                                        <p:tgtEl>
                                          <p:spTgt spid="78"/>
                                        </p:tgtEl>
                                        <p:attrNameLst>
                                          <p:attrName>style.visibility</p:attrName>
                                        </p:attrNameLst>
                                      </p:cBhvr>
                                      <p:to>
                                        <p:strVal val="visible"/>
                                      </p:to>
                                    </p:set>
                                    <p:animEffect transition="in" filter="strips(downRight)">
                                      <p:cBhvr>
                                        <p:cTn id="75"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32" grpId="0"/>
      <p:bldP spid="45" grpId="0"/>
      <p:bldP spid="46" grpId="0"/>
      <p:bldP spid="78" grpId="0" animBg="1"/>
      <p:bldP spid="80" grpId="0" animBg="1"/>
      <p:bldP spid="8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2" name="Picture 1" descr="Lens.png"/>
          <p:cNvPicPr>
            <a:picLocks noChangeAspect="1"/>
          </p:cNvPicPr>
          <p:nvPr/>
        </p:nvPicPr>
        <p:blipFill>
          <a:blip r:embed="rId3" cstate="print"/>
          <a:stretch>
            <a:fillRect/>
          </a:stretch>
        </p:blipFill>
        <p:spPr>
          <a:xfrm>
            <a:off x="3854669" y="1502658"/>
            <a:ext cx="164592" cy="1319787"/>
          </a:xfrm>
          <a:prstGeom prst="rect">
            <a:avLst/>
          </a:prstGeom>
        </p:spPr>
      </p:pic>
      <p:pic>
        <p:nvPicPr>
          <p:cNvPr id="3" name="Picture 2" descr="Glass Sphere.png"/>
          <p:cNvPicPr>
            <a:picLocks noChangeAspect="1"/>
          </p:cNvPicPr>
          <p:nvPr/>
        </p:nvPicPr>
        <p:blipFill>
          <a:blip r:embed="rId4" cstate="print"/>
          <a:stretch>
            <a:fillRect/>
          </a:stretch>
        </p:blipFill>
        <p:spPr>
          <a:xfrm>
            <a:off x="1295400" y="740658"/>
            <a:ext cx="2743206" cy="2764542"/>
          </a:xfrm>
          <a:prstGeom prst="rect">
            <a:avLst/>
          </a:prstGeom>
        </p:spPr>
      </p:pic>
      <p:sp>
        <p:nvSpPr>
          <p:cNvPr id="4" name="Frame 3"/>
          <p:cNvSpPr/>
          <p:nvPr/>
        </p:nvSpPr>
        <p:spPr>
          <a:xfrm>
            <a:off x="0" y="0"/>
            <a:ext cx="9144000" cy="6858000"/>
          </a:xfrm>
          <a:prstGeom prst="frame">
            <a:avLst>
              <a:gd name="adj1" fmla="val 376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descr="Lens.png"/>
          <p:cNvPicPr>
            <a:picLocks noChangeAspect="1"/>
          </p:cNvPicPr>
          <p:nvPr/>
        </p:nvPicPr>
        <p:blipFill>
          <a:blip r:embed="rId3" cstate="print"/>
          <a:stretch>
            <a:fillRect/>
          </a:stretch>
        </p:blipFill>
        <p:spPr>
          <a:xfrm flipH="1">
            <a:off x="4902708" y="1502658"/>
            <a:ext cx="164592" cy="1319787"/>
          </a:xfrm>
          <a:prstGeom prst="rect">
            <a:avLst/>
          </a:prstGeom>
        </p:spPr>
      </p:pic>
      <p:pic>
        <p:nvPicPr>
          <p:cNvPr id="6" name="Picture 5" descr="Glass Sphere.png"/>
          <p:cNvPicPr>
            <a:picLocks noChangeAspect="1"/>
          </p:cNvPicPr>
          <p:nvPr/>
        </p:nvPicPr>
        <p:blipFill>
          <a:blip r:embed="rId4" cstate="print"/>
          <a:stretch>
            <a:fillRect/>
          </a:stretch>
        </p:blipFill>
        <p:spPr>
          <a:xfrm flipH="1">
            <a:off x="4876794" y="740658"/>
            <a:ext cx="2743206" cy="2764542"/>
          </a:xfrm>
          <a:prstGeom prst="rect">
            <a:avLst/>
          </a:prstGeom>
        </p:spPr>
      </p:pic>
      <p:sp>
        <p:nvSpPr>
          <p:cNvPr id="9" name="TextBox 8"/>
          <p:cNvSpPr txBox="1"/>
          <p:nvPr/>
        </p:nvSpPr>
        <p:spPr>
          <a:xfrm>
            <a:off x="4876800" y="4572000"/>
            <a:ext cx="163217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3600" dirty="0" err="1" smtClean="0">
                <a:latin typeface="NikoshBAN" pitchFamily="2" charset="0"/>
                <a:cs typeface="NikoshBAN" pitchFamily="2" charset="0"/>
              </a:rPr>
              <a:t>উত্তল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লেন্স</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44444E-6 2.22222E-6 L 0.08611 0.40694 " pathEditMode="relative" rAng="0" ptsTypes="AA">
                                      <p:cBhvr>
                                        <p:cTn id="6" dur="2000" fill="hold"/>
                                        <p:tgtEl>
                                          <p:spTgt spid="2"/>
                                        </p:tgtEl>
                                        <p:attrNameLst>
                                          <p:attrName>ppt_x</p:attrName>
                                          <p:attrName>ppt_y</p:attrName>
                                        </p:attrNameLst>
                                      </p:cBhvr>
                                      <p:rCtr x="43" y="203"/>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1.11111E-6 0.00694 L -0.11181 0.40278 " pathEditMode="relative" rAng="0" ptsTypes="AA">
                                      <p:cBhvr>
                                        <p:cTn id="10" dur="2000" fill="hold"/>
                                        <p:tgtEl>
                                          <p:spTgt spid="5"/>
                                        </p:tgtEl>
                                        <p:attrNameLst>
                                          <p:attrName>ppt_x</p:attrName>
                                          <p:attrName>ppt_y</p:attrName>
                                        </p:attrNameLst>
                                      </p:cBhvr>
                                      <p:rCtr x="-56" y="198"/>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835 0.39583 L 0.05017 0.39583 " pathEditMode="relative" rAng="0" ptsTypes="AA">
                                      <p:cBhvr>
                                        <p:cTn id="14" dur="2000" fill="hold"/>
                                        <p:tgtEl>
                                          <p:spTgt spid="2"/>
                                        </p:tgtEl>
                                        <p:attrNameLst>
                                          <p:attrName>ppt_x</p:attrName>
                                          <p:attrName>ppt_y</p:attrName>
                                        </p:attrNameLst>
                                      </p:cBhvr>
                                      <p:rCtr x="-17" y="0"/>
                                    </p:animMotion>
                                  </p:childTnLst>
                                </p:cTn>
                              </p:par>
                              <p:par>
                                <p:cTn id="15" presetID="0" presetClass="path" presetSubtype="0" accel="50000" decel="50000" fill="hold" nodeType="withEffect">
                                  <p:stCondLst>
                                    <p:cond delay="0"/>
                                  </p:stCondLst>
                                  <p:childTnLst>
                                    <p:animMotion origin="layout" path="M -0.10608 0.39583 L -0.08108 0.39583 " pathEditMode="relative" rAng="0" ptsTypes="AA">
                                      <p:cBhvr>
                                        <p:cTn id="16" dur="2000" fill="hold"/>
                                        <p:tgtEl>
                                          <p:spTgt spid="5"/>
                                        </p:tgtEl>
                                        <p:attrNameLst>
                                          <p:attrName>ppt_x</p:attrName>
                                          <p:attrName>ppt_y</p:attrName>
                                        </p:attrNameLst>
                                      </p:cBhvr>
                                      <p:rCtr x="13" y="0"/>
                                    </p:animMotion>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edg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2" name="Group 21"/>
          <p:cNvGrpSpPr/>
          <p:nvPr/>
        </p:nvGrpSpPr>
        <p:grpSpPr>
          <a:xfrm>
            <a:off x="3695700" y="1377798"/>
            <a:ext cx="798256" cy="3270402"/>
            <a:chOff x="3841531" y="844398"/>
            <a:chExt cx="798256" cy="3270402"/>
          </a:xfrm>
        </p:grpSpPr>
        <p:grpSp>
          <p:nvGrpSpPr>
            <p:cNvPr id="16" name="Group 15"/>
            <p:cNvGrpSpPr/>
            <p:nvPr/>
          </p:nvGrpSpPr>
          <p:grpSpPr>
            <a:xfrm>
              <a:off x="3841531" y="844398"/>
              <a:ext cx="798256" cy="3270402"/>
              <a:chOff x="3148263" y="745694"/>
              <a:chExt cx="878145" cy="3597706"/>
            </a:xfrm>
          </p:grpSpPr>
          <p:pic>
            <p:nvPicPr>
              <p:cNvPr id="13" name="Picture 12" descr="Lens.png"/>
              <p:cNvPicPr>
                <a:picLocks noChangeAspect="1"/>
              </p:cNvPicPr>
              <p:nvPr/>
            </p:nvPicPr>
            <p:blipFill>
              <a:blip r:embed="rId3" cstate="print"/>
              <a:stretch>
                <a:fillRect/>
              </a:stretch>
            </p:blipFill>
            <p:spPr>
              <a:xfrm>
                <a:off x="3581400" y="745694"/>
                <a:ext cx="445008" cy="3568316"/>
              </a:xfrm>
              <a:prstGeom prst="rect">
                <a:avLst/>
              </a:prstGeom>
            </p:spPr>
          </p:pic>
          <p:pic>
            <p:nvPicPr>
              <p:cNvPr id="14" name="Picture 13" descr="Lens.png"/>
              <p:cNvPicPr>
                <a:picLocks noChangeAspect="1"/>
              </p:cNvPicPr>
              <p:nvPr/>
            </p:nvPicPr>
            <p:blipFill>
              <a:blip r:embed="rId3" cstate="print"/>
              <a:stretch>
                <a:fillRect/>
              </a:stretch>
            </p:blipFill>
            <p:spPr>
              <a:xfrm flipH="1">
                <a:off x="3148263" y="775084"/>
                <a:ext cx="445008" cy="3568316"/>
              </a:xfrm>
              <a:prstGeom prst="rect">
                <a:avLst/>
              </a:prstGeom>
            </p:spPr>
          </p:pic>
        </p:grpSp>
        <p:cxnSp>
          <p:nvCxnSpPr>
            <p:cNvPr id="18" name="Straight Connector 17"/>
            <p:cNvCxnSpPr/>
            <p:nvPr/>
          </p:nvCxnSpPr>
          <p:spPr>
            <a:xfrm rot="5400000">
              <a:off x="2720843" y="2506822"/>
              <a:ext cx="3047777" cy="1444"/>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21" name="Straight Arrow Connector 20"/>
          <p:cNvCxnSpPr/>
          <p:nvPr/>
        </p:nvCxnSpPr>
        <p:spPr>
          <a:xfrm>
            <a:off x="914400" y="3009900"/>
            <a:ext cx="7406640"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800000">
            <a:off x="571047" y="3099858"/>
            <a:ext cx="7406640"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3756508" y="2951748"/>
            <a:ext cx="410429" cy="518160"/>
            <a:chOff x="3771900" y="5349240"/>
            <a:chExt cx="410429" cy="518160"/>
          </a:xfrm>
        </p:grpSpPr>
        <p:sp>
          <p:nvSpPr>
            <p:cNvPr id="25" name="Oval 24"/>
            <p:cNvSpPr/>
            <p:nvPr/>
          </p:nvSpPr>
          <p:spPr>
            <a:xfrm>
              <a:off x="4045169" y="5349240"/>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771900" y="5405735"/>
              <a:ext cx="407484" cy="461665"/>
            </a:xfrm>
            <a:prstGeom prst="rect">
              <a:avLst/>
            </a:prstGeom>
            <a:noFill/>
          </p:spPr>
          <p:txBody>
            <a:bodyPr wrap="none" rtlCol="0">
              <a:spAutoFit/>
            </a:bodyPr>
            <a:lstStyle/>
            <a:p>
              <a:r>
                <a:rPr lang="en-US" sz="2400" dirty="0" smtClean="0">
                  <a:latin typeface="Arial" pitchFamily="34" charset="0"/>
                  <a:cs typeface="Arial" pitchFamily="34" charset="0"/>
                </a:rPr>
                <a:t>C</a:t>
              </a:r>
              <a:endParaRPr lang="en-US" sz="2400" dirty="0">
                <a:latin typeface="Arial" pitchFamily="34" charset="0"/>
                <a:cs typeface="Arial" pitchFamily="34" charset="0"/>
              </a:endParaRPr>
            </a:p>
          </p:txBody>
        </p:sp>
      </p:grpSp>
      <p:grpSp>
        <p:nvGrpSpPr>
          <p:cNvPr id="84" name="Group 83"/>
          <p:cNvGrpSpPr/>
          <p:nvPr/>
        </p:nvGrpSpPr>
        <p:grpSpPr>
          <a:xfrm>
            <a:off x="2076450" y="2947737"/>
            <a:ext cx="486030" cy="614005"/>
            <a:chOff x="2076450" y="2952750"/>
            <a:chExt cx="486030" cy="614005"/>
          </a:xfrm>
        </p:grpSpPr>
        <p:sp>
          <p:nvSpPr>
            <p:cNvPr id="37" name="TextBox 36"/>
            <p:cNvSpPr txBox="1"/>
            <p:nvPr/>
          </p:nvSpPr>
          <p:spPr>
            <a:xfrm>
              <a:off x="2076450" y="3105090"/>
              <a:ext cx="486030" cy="461665"/>
            </a:xfrm>
            <a:prstGeom prst="rect">
              <a:avLst/>
            </a:prstGeom>
            <a:noFill/>
          </p:spPr>
          <p:txBody>
            <a:bodyPr wrap="none" rtlCol="0">
              <a:spAutoFit/>
            </a:bodyPr>
            <a:lstStyle/>
            <a:p>
              <a:r>
                <a:rPr lang="en-US" sz="2400" dirty="0" smtClean="0">
                  <a:latin typeface="Arial" pitchFamily="34" charset="0"/>
                  <a:cs typeface="Arial" pitchFamily="34" charset="0"/>
                </a:rPr>
                <a:t>F</a:t>
              </a:r>
              <a:r>
                <a:rPr lang="en-US" sz="2400" baseline="-25000" dirty="0" smtClean="0">
                  <a:latin typeface="Arial" pitchFamily="34" charset="0"/>
                  <a:cs typeface="Arial" pitchFamily="34" charset="0"/>
                </a:rPr>
                <a:t>2</a:t>
              </a:r>
              <a:endParaRPr lang="en-US" sz="2400" baseline="-25000" dirty="0">
                <a:latin typeface="Arial" pitchFamily="34" charset="0"/>
                <a:cs typeface="Arial" pitchFamily="34" charset="0"/>
              </a:endParaRPr>
            </a:p>
          </p:txBody>
        </p:sp>
        <p:sp>
          <p:nvSpPr>
            <p:cNvPr id="38" name="Oval 37"/>
            <p:cNvSpPr/>
            <p:nvPr/>
          </p:nvSpPr>
          <p:spPr>
            <a:xfrm>
              <a:off x="2190750" y="2952750"/>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5715000" y="2951748"/>
            <a:ext cx="486030" cy="633115"/>
            <a:chOff x="5715000" y="2952750"/>
            <a:chExt cx="486030" cy="633115"/>
          </a:xfrm>
        </p:grpSpPr>
        <p:sp>
          <p:nvSpPr>
            <p:cNvPr id="32" name="TextBox 31"/>
            <p:cNvSpPr txBox="1"/>
            <p:nvPr/>
          </p:nvSpPr>
          <p:spPr>
            <a:xfrm>
              <a:off x="5715000" y="3124200"/>
              <a:ext cx="486030" cy="461665"/>
            </a:xfrm>
            <a:prstGeom prst="rect">
              <a:avLst/>
            </a:prstGeom>
            <a:noFill/>
          </p:spPr>
          <p:txBody>
            <a:bodyPr wrap="none" rtlCol="0">
              <a:spAutoFit/>
            </a:bodyPr>
            <a:lstStyle/>
            <a:p>
              <a:r>
                <a:rPr lang="en-US" sz="2400" dirty="0" smtClean="0">
                  <a:latin typeface="Arial" pitchFamily="34" charset="0"/>
                  <a:cs typeface="Arial" pitchFamily="34" charset="0"/>
                </a:rPr>
                <a:t>F</a:t>
              </a:r>
              <a:r>
                <a:rPr lang="en-US" sz="2400" baseline="-25000" dirty="0" smtClean="0">
                  <a:latin typeface="Arial" pitchFamily="34" charset="0"/>
                  <a:cs typeface="Arial" pitchFamily="34" charset="0"/>
                </a:rPr>
                <a:t>1</a:t>
              </a:r>
              <a:endParaRPr lang="en-US" sz="2400" baseline="-25000" dirty="0">
                <a:latin typeface="Arial" pitchFamily="34" charset="0"/>
                <a:cs typeface="Arial" pitchFamily="34" charset="0"/>
              </a:endParaRPr>
            </a:p>
          </p:txBody>
        </p:sp>
        <p:sp>
          <p:nvSpPr>
            <p:cNvPr id="39" name="Oval 38"/>
            <p:cNvSpPr/>
            <p:nvPr/>
          </p:nvSpPr>
          <p:spPr>
            <a:xfrm>
              <a:off x="5848350" y="2952750"/>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1416269" y="2057400"/>
            <a:ext cx="2667000" cy="166048"/>
            <a:chOff x="838200" y="2514600"/>
            <a:chExt cx="2667000" cy="166048"/>
          </a:xfrm>
        </p:grpSpPr>
        <p:cxnSp>
          <p:nvCxnSpPr>
            <p:cNvPr id="45" name="Straight Connector 44"/>
            <p:cNvCxnSpPr/>
            <p:nvPr/>
          </p:nvCxnSpPr>
          <p:spPr>
            <a:xfrm>
              <a:off x="838200" y="2589212"/>
              <a:ext cx="2667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6" name="Group 32"/>
            <p:cNvGrpSpPr/>
            <p:nvPr/>
          </p:nvGrpSpPr>
          <p:grpSpPr>
            <a:xfrm>
              <a:off x="2133600" y="2514600"/>
              <a:ext cx="190840" cy="166048"/>
              <a:chOff x="6598920" y="1524000"/>
              <a:chExt cx="190840" cy="166048"/>
            </a:xfrm>
          </p:grpSpPr>
          <p:cxnSp>
            <p:nvCxnSpPr>
              <p:cNvPr id="47" name="Straight Connector 46"/>
              <p:cNvCxnSpPr/>
              <p:nvPr/>
            </p:nvCxnSpPr>
            <p:spPr>
              <a:xfrm>
                <a:off x="6598920" y="1524000"/>
                <a:ext cx="18288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6606880" y="1598608"/>
                <a:ext cx="18288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9" name="Group 48"/>
          <p:cNvGrpSpPr/>
          <p:nvPr/>
        </p:nvGrpSpPr>
        <p:grpSpPr>
          <a:xfrm rot="1560000">
            <a:off x="3931472" y="2777703"/>
            <a:ext cx="3191426" cy="124110"/>
            <a:chOff x="838200" y="2514600"/>
            <a:chExt cx="2667000" cy="166048"/>
          </a:xfrm>
        </p:grpSpPr>
        <p:cxnSp>
          <p:nvCxnSpPr>
            <p:cNvPr id="50" name="Straight Connector 49"/>
            <p:cNvCxnSpPr/>
            <p:nvPr/>
          </p:nvCxnSpPr>
          <p:spPr>
            <a:xfrm>
              <a:off x="838200" y="2589212"/>
              <a:ext cx="2667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 name="Group 32"/>
            <p:cNvGrpSpPr/>
            <p:nvPr/>
          </p:nvGrpSpPr>
          <p:grpSpPr>
            <a:xfrm>
              <a:off x="2133600" y="2514600"/>
              <a:ext cx="190840" cy="166048"/>
              <a:chOff x="6598920" y="1524000"/>
              <a:chExt cx="190840" cy="166048"/>
            </a:xfrm>
          </p:grpSpPr>
          <p:cxnSp>
            <p:nvCxnSpPr>
              <p:cNvPr id="52" name="Straight Connector 51"/>
              <p:cNvCxnSpPr/>
              <p:nvPr/>
            </p:nvCxnSpPr>
            <p:spPr>
              <a:xfrm>
                <a:off x="6598920" y="1524000"/>
                <a:ext cx="18288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6606880" y="1598608"/>
                <a:ext cx="18288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4" name="Group 53" hidden="1"/>
          <p:cNvGrpSpPr/>
          <p:nvPr/>
        </p:nvGrpSpPr>
        <p:grpSpPr>
          <a:xfrm>
            <a:off x="1416269" y="2317276"/>
            <a:ext cx="2667000" cy="166048"/>
            <a:chOff x="838200" y="2514600"/>
            <a:chExt cx="2667000" cy="166048"/>
          </a:xfrm>
        </p:grpSpPr>
        <p:cxnSp>
          <p:nvCxnSpPr>
            <p:cNvPr id="55" name="Straight Connector 54"/>
            <p:cNvCxnSpPr/>
            <p:nvPr/>
          </p:nvCxnSpPr>
          <p:spPr>
            <a:xfrm>
              <a:off x="838200" y="2589212"/>
              <a:ext cx="2667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 name="Group 32"/>
            <p:cNvGrpSpPr/>
            <p:nvPr/>
          </p:nvGrpSpPr>
          <p:grpSpPr>
            <a:xfrm>
              <a:off x="2133600" y="2514600"/>
              <a:ext cx="190840" cy="166048"/>
              <a:chOff x="6598920" y="1524000"/>
              <a:chExt cx="190840" cy="166048"/>
            </a:xfrm>
          </p:grpSpPr>
          <p:cxnSp>
            <p:nvCxnSpPr>
              <p:cNvPr id="57" name="Straight Connector 56"/>
              <p:cNvCxnSpPr/>
              <p:nvPr/>
            </p:nvCxnSpPr>
            <p:spPr>
              <a:xfrm>
                <a:off x="6598920" y="1524000"/>
                <a:ext cx="18288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6606880" y="1598608"/>
                <a:ext cx="18288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4" name="Group 73"/>
          <p:cNvGrpSpPr/>
          <p:nvPr/>
        </p:nvGrpSpPr>
        <p:grpSpPr>
          <a:xfrm>
            <a:off x="1416269" y="3872552"/>
            <a:ext cx="2667000" cy="166048"/>
            <a:chOff x="838200" y="2514600"/>
            <a:chExt cx="2667000" cy="166048"/>
          </a:xfrm>
        </p:grpSpPr>
        <p:cxnSp>
          <p:nvCxnSpPr>
            <p:cNvPr id="75" name="Straight Connector 74"/>
            <p:cNvCxnSpPr/>
            <p:nvPr/>
          </p:nvCxnSpPr>
          <p:spPr>
            <a:xfrm>
              <a:off x="838200" y="2589212"/>
              <a:ext cx="2667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6" name="Group 32"/>
            <p:cNvGrpSpPr/>
            <p:nvPr/>
          </p:nvGrpSpPr>
          <p:grpSpPr>
            <a:xfrm>
              <a:off x="2133600" y="2514600"/>
              <a:ext cx="190840" cy="166048"/>
              <a:chOff x="6598920" y="1524000"/>
              <a:chExt cx="190840" cy="166048"/>
            </a:xfrm>
          </p:grpSpPr>
          <p:cxnSp>
            <p:nvCxnSpPr>
              <p:cNvPr id="77" name="Straight Connector 76"/>
              <p:cNvCxnSpPr/>
              <p:nvPr/>
            </p:nvCxnSpPr>
            <p:spPr>
              <a:xfrm>
                <a:off x="6598920" y="1524000"/>
                <a:ext cx="18288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6606880" y="1598608"/>
                <a:ext cx="18288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9" name="Group 78"/>
          <p:cNvGrpSpPr/>
          <p:nvPr/>
        </p:nvGrpSpPr>
        <p:grpSpPr>
          <a:xfrm rot="19980000" flipV="1">
            <a:off x="3912322" y="3156075"/>
            <a:ext cx="3191426" cy="124110"/>
            <a:chOff x="838200" y="2514600"/>
            <a:chExt cx="2667000" cy="166048"/>
          </a:xfrm>
        </p:grpSpPr>
        <p:cxnSp>
          <p:nvCxnSpPr>
            <p:cNvPr id="80" name="Straight Connector 79"/>
            <p:cNvCxnSpPr/>
            <p:nvPr/>
          </p:nvCxnSpPr>
          <p:spPr>
            <a:xfrm>
              <a:off x="838200" y="2589212"/>
              <a:ext cx="2667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1" name="Group 32"/>
            <p:cNvGrpSpPr/>
            <p:nvPr/>
          </p:nvGrpSpPr>
          <p:grpSpPr>
            <a:xfrm>
              <a:off x="2133600" y="2514600"/>
              <a:ext cx="190840" cy="166048"/>
              <a:chOff x="6598920" y="1524000"/>
              <a:chExt cx="190840" cy="166048"/>
            </a:xfrm>
          </p:grpSpPr>
          <p:cxnSp>
            <p:nvCxnSpPr>
              <p:cNvPr id="82" name="Straight Connector 81"/>
              <p:cNvCxnSpPr/>
              <p:nvPr/>
            </p:nvCxnSpPr>
            <p:spPr>
              <a:xfrm>
                <a:off x="6598920" y="1524000"/>
                <a:ext cx="18288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606880" y="1598608"/>
                <a:ext cx="18288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09" name="TextBox 108"/>
          <p:cNvSpPr txBox="1"/>
          <p:nvPr/>
        </p:nvSpPr>
        <p:spPr>
          <a:xfrm>
            <a:off x="4572000" y="1428750"/>
            <a:ext cx="2813591" cy="584775"/>
          </a:xfrm>
          <a:prstGeom prst="rect">
            <a:avLst/>
          </a:prstGeom>
          <a:noFill/>
          <a:ln w="19050">
            <a:solidFill>
              <a:srgbClr val="C00000"/>
            </a:solidFill>
          </a:ln>
        </p:spPr>
        <p:txBody>
          <a:bodyPr wrap="none" rtlCol="0">
            <a:spAutoFit/>
          </a:bodyPr>
          <a:lstStyle/>
          <a:p>
            <a:r>
              <a:rPr lang="en-US" sz="3200" dirty="0" smtClean="0">
                <a:latin typeface="Arial" pitchFamily="34" charset="0"/>
                <a:cs typeface="Arial" pitchFamily="34" charset="0"/>
              </a:rPr>
              <a:t>C </a:t>
            </a:r>
            <a:r>
              <a:rPr lang="en-US" sz="3200" dirty="0" smtClean="0">
                <a:latin typeface="Arial" pitchFamily="34" charset="0"/>
                <a:cs typeface="Arial" pitchFamily="34" charset="0"/>
                <a:sym typeface="Symbol"/>
              </a:rPr>
              <a:t></a:t>
            </a:r>
            <a:r>
              <a:rPr lang="en-US" sz="3200" dirty="0" smtClean="0">
                <a:latin typeface="Arial" pitchFamily="34" charset="0"/>
                <a:cs typeface="Arial" pitchFamily="34" charset="0"/>
              </a:rPr>
              <a:t> </a:t>
            </a:r>
            <a:r>
              <a:rPr lang="en-US" sz="3200" dirty="0" err="1" smtClean="0">
                <a:latin typeface="NikoshBAN" pitchFamily="2" charset="0"/>
                <a:cs typeface="NikoshBAN" pitchFamily="2" charset="0"/>
              </a:rPr>
              <a:t>আলোক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কেন্দ্র</a:t>
            </a:r>
            <a:endParaRPr lang="en-US" sz="3200" dirty="0">
              <a:latin typeface="Arial" pitchFamily="34" charset="0"/>
              <a:cs typeface="Arial" pitchFamily="34" charset="0"/>
            </a:endParaRPr>
          </a:p>
        </p:txBody>
      </p:sp>
      <p:sp>
        <p:nvSpPr>
          <p:cNvPr id="110" name="TextBox 109"/>
          <p:cNvSpPr txBox="1"/>
          <p:nvPr/>
        </p:nvSpPr>
        <p:spPr>
          <a:xfrm>
            <a:off x="1105358" y="4749225"/>
            <a:ext cx="3695242" cy="584775"/>
          </a:xfrm>
          <a:prstGeom prst="rect">
            <a:avLst/>
          </a:prstGeom>
          <a:noFill/>
          <a:ln w="19050">
            <a:solidFill>
              <a:srgbClr val="C00000"/>
            </a:solidFill>
          </a:ln>
        </p:spPr>
        <p:txBody>
          <a:bodyPr wrap="none" rtlCol="0">
            <a:spAutoFit/>
          </a:bodyPr>
          <a:lstStyle/>
          <a:p>
            <a:r>
              <a:rPr lang="en-US" sz="3200" dirty="0" smtClean="0">
                <a:latin typeface="Arial" pitchFamily="34" charset="0"/>
                <a:cs typeface="Arial" pitchFamily="34" charset="0"/>
              </a:rPr>
              <a:t>F</a:t>
            </a:r>
            <a:r>
              <a:rPr lang="en-US" sz="3200" baseline="-25000" dirty="0" smtClean="0">
                <a:latin typeface="Arial" pitchFamily="34" charset="0"/>
                <a:cs typeface="Arial" pitchFamily="34" charset="0"/>
              </a:rPr>
              <a:t>1</a:t>
            </a:r>
            <a:r>
              <a:rPr lang="en-US" sz="3200" dirty="0" smtClean="0">
                <a:latin typeface="NikoshBAN" pitchFamily="2" charset="0"/>
                <a:cs typeface="NikoshBAN" pitchFamily="2" charset="0"/>
              </a:rPr>
              <a:t>ও </a:t>
            </a:r>
            <a:r>
              <a:rPr lang="en-US" sz="3200" dirty="0" smtClean="0">
                <a:latin typeface="Arial" pitchFamily="34" charset="0"/>
                <a:cs typeface="Arial" pitchFamily="34" charset="0"/>
              </a:rPr>
              <a:t>F</a:t>
            </a:r>
            <a:r>
              <a:rPr lang="en-US" sz="3200" baseline="-25000" dirty="0" smtClean="0">
                <a:latin typeface="Arial" pitchFamily="34" charset="0"/>
                <a:cs typeface="Arial" pitchFamily="34" charset="0"/>
              </a:rPr>
              <a:t>2</a:t>
            </a:r>
            <a:r>
              <a:rPr lang="en-US" sz="3200" dirty="0" smtClean="0">
                <a:latin typeface="Arial" pitchFamily="34" charset="0"/>
                <a:cs typeface="Arial" pitchFamily="34" charset="0"/>
              </a:rPr>
              <a:t> </a:t>
            </a:r>
            <a:r>
              <a:rPr lang="en-US" sz="3200" dirty="0" smtClean="0">
                <a:latin typeface="Arial" pitchFamily="34" charset="0"/>
                <a:cs typeface="Arial" pitchFamily="34" charset="0"/>
                <a:sym typeface="Symbol"/>
              </a:rPr>
              <a:t> </a:t>
            </a:r>
            <a:r>
              <a:rPr lang="en-US" sz="3200" dirty="0" err="1" smtClean="0">
                <a:latin typeface="NikoshBAN" pitchFamily="2" charset="0"/>
                <a:cs typeface="NikoshBAN" pitchFamily="2" charset="0"/>
                <a:sym typeface="Symbol"/>
              </a:rPr>
              <a:t>প্রধান</a:t>
            </a:r>
            <a:r>
              <a:rPr lang="en-US" sz="3200" dirty="0" smtClean="0">
                <a:latin typeface="NikoshBAN" pitchFamily="2" charset="0"/>
                <a:cs typeface="NikoshBAN" pitchFamily="2" charset="0"/>
                <a:sym typeface="Symbol"/>
              </a:rPr>
              <a:t> </a:t>
            </a:r>
            <a:r>
              <a:rPr lang="en-US" sz="3200" dirty="0" err="1" smtClean="0">
                <a:latin typeface="NikoshBAN" pitchFamily="2" charset="0"/>
                <a:cs typeface="NikoshBAN" pitchFamily="2" charset="0"/>
                <a:sym typeface="Symbol"/>
              </a:rPr>
              <a:t>ফোকাস</a:t>
            </a:r>
            <a:endParaRPr lang="en-US" sz="3200" dirty="0">
              <a:latin typeface="Arial" pitchFamily="34" charset="0"/>
              <a:cs typeface="Arial" pitchFamily="34" charset="0"/>
            </a:endParaRPr>
          </a:p>
        </p:txBody>
      </p:sp>
      <p:sp>
        <p:nvSpPr>
          <p:cNvPr id="111" name="TextBox 110"/>
          <p:cNvSpPr txBox="1"/>
          <p:nvPr/>
        </p:nvSpPr>
        <p:spPr>
          <a:xfrm>
            <a:off x="7086600" y="2914650"/>
            <a:ext cx="1473480" cy="584775"/>
          </a:xfrm>
          <a:prstGeom prst="rect">
            <a:avLst/>
          </a:prstGeom>
          <a:noFill/>
          <a:ln w="19050">
            <a:solidFill>
              <a:srgbClr val="C00000"/>
            </a:solidFill>
          </a:ln>
        </p:spPr>
        <p:txBody>
          <a:bodyPr wrap="none" rtlCol="0">
            <a:spAutoFit/>
          </a:bodyPr>
          <a:lstStyle/>
          <a:p>
            <a:r>
              <a:rPr lang="en-US" sz="3200" dirty="0" err="1" smtClean="0">
                <a:latin typeface="NikoshBAN" pitchFamily="2" charset="0"/>
                <a:cs typeface="NikoshBAN" pitchFamily="2" charset="0"/>
                <a:sym typeface="Symbol"/>
              </a:rPr>
              <a:t>প্রধান</a:t>
            </a:r>
            <a:r>
              <a:rPr lang="en-US" sz="3200" dirty="0" smtClean="0">
                <a:latin typeface="NikoshBAN" pitchFamily="2" charset="0"/>
                <a:cs typeface="NikoshBAN" pitchFamily="2" charset="0"/>
                <a:sym typeface="Symbol"/>
              </a:rPr>
              <a:t> </a:t>
            </a:r>
            <a:r>
              <a:rPr lang="en-US" sz="3200" dirty="0" err="1" smtClean="0">
                <a:latin typeface="NikoshBAN" pitchFamily="2" charset="0"/>
                <a:cs typeface="NikoshBAN" pitchFamily="2" charset="0"/>
                <a:sym typeface="Symbol"/>
              </a:rPr>
              <a:t>অক্ষ</a:t>
            </a:r>
            <a:endParaRPr lang="en-US" sz="3200" dirty="0">
              <a:latin typeface="Arial" pitchFamily="34" charset="0"/>
              <a:cs typeface="Arial" pitchFamily="34" charset="0"/>
            </a:endParaRPr>
          </a:p>
        </p:txBody>
      </p:sp>
      <p:sp>
        <p:nvSpPr>
          <p:cNvPr id="87" name="Frame 86"/>
          <p:cNvSpPr/>
          <p:nvPr/>
        </p:nvSpPr>
        <p:spPr>
          <a:xfrm>
            <a:off x="0" y="0"/>
            <a:ext cx="9144000" cy="6858000"/>
          </a:xfrm>
          <a:prstGeom prst="frame">
            <a:avLst>
              <a:gd name="adj1" fmla="val 3377"/>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grpId="0" nodeType="clickEffect">
                                  <p:stCondLst>
                                    <p:cond delay="0"/>
                                  </p:stCondLst>
                                  <p:childTnLst>
                                    <p:set>
                                      <p:cBhvr>
                                        <p:cTn id="12" dur="1" fill="hold">
                                          <p:stCondLst>
                                            <p:cond delay="0"/>
                                          </p:stCondLst>
                                        </p:cTn>
                                        <p:tgtEl>
                                          <p:spTgt spid="111"/>
                                        </p:tgtEl>
                                        <p:attrNameLst>
                                          <p:attrName>style.visibility</p:attrName>
                                        </p:attrNameLst>
                                      </p:cBhvr>
                                      <p:to>
                                        <p:strVal val="visible"/>
                                      </p:to>
                                    </p:set>
                                    <p:anim calcmode="lin" valueType="num">
                                      <p:cBhvr>
                                        <p:cTn id="13" dur="1000" fill="hold"/>
                                        <p:tgtEl>
                                          <p:spTgt spid="111"/>
                                        </p:tgtEl>
                                        <p:attrNameLst>
                                          <p:attrName>ppt_w</p:attrName>
                                        </p:attrNameLst>
                                      </p:cBhvr>
                                      <p:tavLst>
                                        <p:tav tm="0">
                                          <p:val>
                                            <p:strVal val="#ppt_w*0.05"/>
                                          </p:val>
                                        </p:tav>
                                        <p:tav tm="100000">
                                          <p:val>
                                            <p:strVal val="#ppt_w"/>
                                          </p:val>
                                        </p:tav>
                                      </p:tavLst>
                                    </p:anim>
                                    <p:anim calcmode="lin" valueType="num">
                                      <p:cBhvr>
                                        <p:cTn id="14" dur="1000" fill="hold"/>
                                        <p:tgtEl>
                                          <p:spTgt spid="111"/>
                                        </p:tgtEl>
                                        <p:attrNameLst>
                                          <p:attrName>ppt_h</p:attrName>
                                        </p:attrNameLst>
                                      </p:cBhvr>
                                      <p:tavLst>
                                        <p:tav tm="0">
                                          <p:val>
                                            <p:strVal val="#ppt_h"/>
                                          </p:val>
                                        </p:tav>
                                        <p:tav tm="100000">
                                          <p:val>
                                            <p:strVal val="#ppt_h"/>
                                          </p:val>
                                        </p:tav>
                                      </p:tavLst>
                                    </p:anim>
                                    <p:anim calcmode="lin" valueType="num">
                                      <p:cBhvr>
                                        <p:cTn id="15" dur="1000" fill="hold"/>
                                        <p:tgtEl>
                                          <p:spTgt spid="111"/>
                                        </p:tgtEl>
                                        <p:attrNameLst>
                                          <p:attrName>ppt_x</p:attrName>
                                        </p:attrNameLst>
                                      </p:cBhvr>
                                      <p:tavLst>
                                        <p:tav tm="0">
                                          <p:val>
                                            <p:strVal val="#ppt_x-.2"/>
                                          </p:val>
                                        </p:tav>
                                        <p:tav tm="100000">
                                          <p:val>
                                            <p:strVal val="#ppt_x"/>
                                          </p:val>
                                        </p:tav>
                                      </p:tavLst>
                                    </p:anim>
                                    <p:anim calcmode="lin" valueType="num">
                                      <p:cBhvr>
                                        <p:cTn id="16" dur="1000" fill="hold"/>
                                        <p:tgtEl>
                                          <p:spTgt spid="111"/>
                                        </p:tgtEl>
                                        <p:attrNameLst>
                                          <p:attrName>ppt_y</p:attrName>
                                        </p:attrNameLst>
                                      </p:cBhvr>
                                      <p:tavLst>
                                        <p:tav tm="0">
                                          <p:val>
                                            <p:strVal val="#ppt_y"/>
                                          </p:val>
                                        </p:tav>
                                        <p:tav tm="100000">
                                          <p:val>
                                            <p:strVal val="#ppt_y"/>
                                          </p:val>
                                        </p:tav>
                                      </p:tavLst>
                                    </p:anim>
                                    <p:animEffect transition="in" filter="fade">
                                      <p:cBhvr>
                                        <p:cTn id="17" dur="1000"/>
                                        <p:tgtEl>
                                          <p:spTgt spid="11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strips(downRight)">
                                      <p:cBhvr>
                                        <p:cTn id="22" dur="20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4" presetClass="entr" presetSubtype="0" accel="100000" fill="hold" grpId="0" nodeType="clickEffect">
                                  <p:stCondLst>
                                    <p:cond delay="0"/>
                                  </p:stCondLst>
                                  <p:childTnLst>
                                    <p:set>
                                      <p:cBhvr>
                                        <p:cTn id="30" dur="1" fill="hold">
                                          <p:stCondLst>
                                            <p:cond delay="0"/>
                                          </p:stCondLst>
                                        </p:cTn>
                                        <p:tgtEl>
                                          <p:spTgt spid="109"/>
                                        </p:tgtEl>
                                        <p:attrNameLst>
                                          <p:attrName>style.visibility</p:attrName>
                                        </p:attrNameLst>
                                      </p:cBhvr>
                                      <p:to>
                                        <p:strVal val="visible"/>
                                      </p:to>
                                    </p:set>
                                    <p:anim calcmode="lin" valueType="num">
                                      <p:cBhvr>
                                        <p:cTn id="31" dur="1000" fill="hold"/>
                                        <p:tgtEl>
                                          <p:spTgt spid="109"/>
                                        </p:tgtEl>
                                        <p:attrNameLst>
                                          <p:attrName>ppt_w</p:attrName>
                                        </p:attrNameLst>
                                      </p:cBhvr>
                                      <p:tavLst>
                                        <p:tav tm="0">
                                          <p:val>
                                            <p:strVal val="#ppt_w*0.05"/>
                                          </p:val>
                                        </p:tav>
                                        <p:tav tm="100000">
                                          <p:val>
                                            <p:strVal val="#ppt_w"/>
                                          </p:val>
                                        </p:tav>
                                      </p:tavLst>
                                    </p:anim>
                                    <p:anim calcmode="lin" valueType="num">
                                      <p:cBhvr>
                                        <p:cTn id="32" dur="1000" fill="hold"/>
                                        <p:tgtEl>
                                          <p:spTgt spid="109"/>
                                        </p:tgtEl>
                                        <p:attrNameLst>
                                          <p:attrName>ppt_h</p:attrName>
                                        </p:attrNameLst>
                                      </p:cBhvr>
                                      <p:tavLst>
                                        <p:tav tm="0">
                                          <p:val>
                                            <p:strVal val="#ppt_h"/>
                                          </p:val>
                                        </p:tav>
                                        <p:tav tm="100000">
                                          <p:val>
                                            <p:strVal val="#ppt_h"/>
                                          </p:val>
                                        </p:tav>
                                      </p:tavLst>
                                    </p:anim>
                                    <p:anim calcmode="lin" valueType="num">
                                      <p:cBhvr>
                                        <p:cTn id="33" dur="1000" fill="hold"/>
                                        <p:tgtEl>
                                          <p:spTgt spid="109"/>
                                        </p:tgtEl>
                                        <p:attrNameLst>
                                          <p:attrName>ppt_x</p:attrName>
                                        </p:attrNameLst>
                                      </p:cBhvr>
                                      <p:tavLst>
                                        <p:tav tm="0">
                                          <p:val>
                                            <p:strVal val="#ppt_x-.2"/>
                                          </p:val>
                                        </p:tav>
                                        <p:tav tm="100000">
                                          <p:val>
                                            <p:strVal val="#ppt_x"/>
                                          </p:val>
                                        </p:tav>
                                      </p:tavLst>
                                    </p:anim>
                                    <p:anim calcmode="lin" valueType="num">
                                      <p:cBhvr>
                                        <p:cTn id="34" dur="1000" fill="hold"/>
                                        <p:tgtEl>
                                          <p:spTgt spid="109"/>
                                        </p:tgtEl>
                                        <p:attrNameLst>
                                          <p:attrName>ppt_y</p:attrName>
                                        </p:attrNameLst>
                                      </p:cBhvr>
                                      <p:tavLst>
                                        <p:tav tm="0">
                                          <p:val>
                                            <p:strVal val="#ppt_y"/>
                                          </p:val>
                                        </p:tav>
                                        <p:tav tm="100000">
                                          <p:val>
                                            <p:strVal val="#ppt_y"/>
                                          </p:val>
                                        </p:tav>
                                      </p:tavLst>
                                    </p:anim>
                                    <p:animEffect transition="in" filter="fade">
                                      <p:cBhvr>
                                        <p:cTn id="35" dur="1000"/>
                                        <p:tgtEl>
                                          <p:spTgt spid="10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left)">
                                      <p:cBhvr>
                                        <p:cTn id="40" dur="2000"/>
                                        <p:tgtEl>
                                          <p:spTgt spid="4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wipe(left)">
                                      <p:cBhvr>
                                        <p:cTn id="45" dur="2000"/>
                                        <p:tgtEl>
                                          <p:spTgt spid="4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wipe(left)">
                                      <p:cBhvr>
                                        <p:cTn id="50" dur="2000"/>
                                        <p:tgtEl>
                                          <p:spTgt spid="7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left)">
                                      <p:cBhvr>
                                        <p:cTn id="55" dur="2000"/>
                                        <p:tgtEl>
                                          <p:spTgt spid="79"/>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nodeType="clickEffect">
                                  <p:stCondLst>
                                    <p:cond delay="0"/>
                                  </p:stCondLst>
                                  <p:childTnLst>
                                    <p:set>
                                      <p:cBhvr>
                                        <p:cTn id="59" dur="1" fill="hold">
                                          <p:stCondLst>
                                            <p:cond delay="0"/>
                                          </p:stCondLst>
                                        </p:cTn>
                                        <p:tgtEl>
                                          <p:spTgt spid="84"/>
                                        </p:tgtEl>
                                        <p:attrNameLst>
                                          <p:attrName>style.visibility</p:attrName>
                                        </p:attrNameLst>
                                      </p:cBhvr>
                                      <p:to>
                                        <p:strVal val="visible"/>
                                      </p:to>
                                    </p:set>
                                    <p:anim calcmode="lin" valueType="num">
                                      <p:cBhvr>
                                        <p:cTn id="60" dur="500" fill="hold"/>
                                        <p:tgtEl>
                                          <p:spTgt spid="84"/>
                                        </p:tgtEl>
                                        <p:attrNameLst>
                                          <p:attrName>ppt_w</p:attrName>
                                        </p:attrNameLst>
                                      </p:cBhvr>
                                      <p:tavLst>
                                        <p:tav tm="0">
                                          <p:val>
                                            <p:fltVal val="0"/>
                                          </p:val>
                                        </p:tav>
                                        <p:tav tm="100000">
                                          <p:val>
                                            <p:strVal val="#ppt_w"/>
                                          </p:val>
                                        </p:tav>
                                      </p:tavLst>
                                    </p:anim>
                                    <p:anim calcmode="lin" valueType="num">
                                      <p:cBhvr>
                                        <p:cTn id="61" dur="500" fill="hold"/>
                                        <p:tgtEl>
                                          <p:spTgt spid="84"/>
                                        </p:tgtEl>
                                        <p:attrNameLst>
                                          <p:attrName>ppt_h</p:attrName>
                                        </p:attrNameLst>
                                      </p:cBhvr>
                                      <p:tavLst>
                                        <p:tav tm="0">
                                          <p:val>
                                            <p:fltVal val="0"/>
                                          </p:val>
                                        </p:tav>
                                        <p:tav tm="100000">
                                          <p:val>
                                            <p:strVal val="#ppt_h"/>
                                          </p:val>
                                        </p:tav>
                                      </p:tavLst>
                                    </p:anim>
                                    <p:animEffect transition="in" filter="fade">
                                      <p:cBhvr>
                                        <p:cTn id="62" dur="500"/>
                                        <p:tgtEl>
                                          <p:spTgt spid="84"/>
                                        </p:tgtEl>
                                      </p:cBhvr>
                                    </p:animEffect>
                                  </p:childTnLst>
                                </p:cTn>
                              </p:par>
                              <p:par>
                                <p:cTn id="63" presetID="53" presetClass="entr" presetSubtype="0" fill="hold" nodeType="withEffect">
                                  <p:stCondLst>
                                    <p:cond delay="0"/>
                                  </p:stCondLst>
                                  <p:childTnLst>
                                    <p:set>
                                      <p:cBhvr>
                                        <p:cTn id="64" dur="1" fill="hold">
                                          <p:stCondLst>
                                            <p:cond delay="0"/>
                                          </p:stCondLst>
                                        </p:cTn>
                                        <p:tgtEl>
                                          <p:spTgt spid="86"/>
                                        </p:tgtEl>
                                        <p:attrNameLst>
                                          <p:attrName>style.visibility</p:attrName>
                                        </p:attrNameLst>
                                      </p:cBhvr>
                                      <p:to>
                                        <p:strVal val="visible"/>
                                      </p:to>
                                    </p:set>
                                    <p:anim calcmode="lin" valueType="num">
                                      <p:cBhvr>
                                        <p:cTn id="65" dur="500" fill="hold"/>
                                        <p:tgtEl>
                                          <p:spTgt spid="86"/>
                                        </p:tgtEl>
                                        <p:attrNameLst>
                                          <p:attrName>ppt_w</p:attrName>
                                        </p:attrNameLst>
                                      </p:cBhvr>
                                      <p:tavLst>
                                        <p:tav tm="0">
                                          <p:val>
                                            <p:fltVal val="0"/>
                                          </p:val>
                                        </p:tav>
                                        <p:tav tm="100000">
                                          <p:val>
                                            <p:strVal val="#ppt_w"/>
                                          </p:val>
                                        </p:tav>
                                      </p:tavLst>
                                    </p:anim>
                                    <p:anim calcmode="lin" valueType="num">
                                      <p:cBhvr>
                                        <p:cTn id="66" dur="500" fill="hold"/>
                                        <p:tgtEl>
                                          <p:spTgt spid="86"/>
                                        </p:tgtEl>
                                        <p:attrNameLst>
                                          <p:attrName>ppt_h</p:attrName>
                                        </p:attrNameLst>
                                      </p:cBhvr>
                                      <p:tavLst>
                                        <p:tav tm="0">
                                          <p:val>
                                            <p:fltVal val="0"/>
                                          </p:val>
                                        </p:tav>
                                        <p:tav tm="100000">
                                          <p:val>
                                            <p:strVal val="#ppt_h"/>
                                          </p:val>
                                        </p:tav>
                                      </p:tavLst>
                                    </p:anim>
                                    <p:animEffect transition="in" filter="fade">
                                      <p:cBhvr>
                                        <p:cTn id="67" dur="500"/>
                                        <p:tgtEl>
                                          <p:spTgt spid="8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wipe(left)">
                                      <p:cBhvr>
                                        <p:cTn id="72" dur="2000"/>
                                        <p:tgtEl>
                                          <p:spTgt spid="54"/>
                                        </p:tgtEl>
                                      </p:cBhvr>
                                    </p:animEffect>
                                  </p:childTnLst>
                                </p:cTn>
                              </p:par>
                            </p:childTnLst>
                          </p:cTn>
                        </p:par>
                      </p:childTnLst>
                    </p:cTn>
                  </p:par>
                  <p:par>
                    <p:cTn id="73" fill="hold">
                      <p:stCondLst>
                        <p:cond delay="indefinite"/>
                      </p:stCondLst>
                      <p:childTnLst>
                        <p:par>
                          <p:cTn id="74" fill="hold">
                            <p:stCondLst>
                              <p:cond delay="0"/>
                            </p:stCondLst>
                            <p:childTnLst>
                              <p:par>
                                <p:cTn id="75" presetID="54" presetClass="entr" presetSubtype="0" accel="100000" fill="hold" grpId="0" nodeType="clickEffect">
                                  <p:stCondLst>
                                    <p:cond delay="0"/>
                                  </p:stCondLst>
                                  <p:childTnLst>
                                    <p:set>
                                      <p:cBhvr>
                                        <p:cTn id="76" dur="1" fill="hold">
                                          <p:stCondLst>
                                            <p:cond delay="0"/>
                                          </p:stCondLst>
                                        </p:cTn>
                                        <p:tgtEl>
                                          <p:spTgt spid="110"/>
                                        </p:tgtEl>
                                        <p:attrNameLst>
                                          <p:attrName>style.visibility</p:attrName>
                                        </p:attrNameLst>
                                      </p:cBhvr>
                                      <p:to>
                                        <p:strVal val="visible"/>
                                      </p:to>
                                    </p:set>
                                    <p:anim calcmode="lin" valueType="num">
                                      <p:cBhvr>
                                        <p:cTn id="77" dur="1000" fill="hold"/>
                                        <p:tgtEl>
                                          <p:spTgt spid="110"/>
                                        </p:tgtEl>
                                        <p:attrNameLst>
                                          <p:attrName>ppt_w</p:attrName>
                                        </p:attrNameLst>
                                      </p:cBhvr>
                                      <p:tavLst>
                                        <p:tav tm="0">
                                          <p:val>
                                            <p:strVal val="#ppt_w*0.05"/>
                                          </p:val>
                                        </p:tav>
                                        <p:tav tm="100000">
                                          <p:val>
                                            <p:strVal val="#ppt_w"/>
                                          </p:val>
                                        </p:tav>
                                      </p:tavLst>
                                    </p:anim>
                                    <p:anim calcmode="lin" valueType="num">
                                      <p:cBhvr>
                                        <p:cTn id="78" dur="1000" fill="hold"/>
                                        <p:tgtEl>
                                          <p:spTgt spid="110"/>
                                        </p:tgtEl>
                                        <p:attrNameLst>
                                          <p:attrName>ppt_h</p:attrName>
                                        </p:attrNameLst>
                                      </p:cBhvr>
                                      <p:tavLst>
                                        <p:tav tm="0">
                                          <p:val>
                                            <p:strVal val="#ppt_h"/>
                                          </p:val>
                                        </p:tav>
                                        <p:tav tm="100000">
                                          <p:val>
                                            <p:strVal val="#ppt_h"/>
                                          </p:val>
                                        </p:tav>
                                      </p:tavLst>
                                    </p:anim>
                                    <p:anim calcmode="lin" valueType="num">
                                      <p:cBhvr>
                                        <p:cTn id="79" dur="1000" fill="hold"/>
                                        <p:tgtEl>
                                          <p:spTgt spid="110"/>
                                        </p:tgtEl>
                                        <p:attrNameLst>
                                          <p:attrName>ppt_x</p:attrName>
                                        </p:attrNameLst>
                                      </p:cBhvr>
                                      <p:tavLst>
                                        <p:tav tm="0">
                                          <p:val>
                                            <p:strVal val="#ppt_x-.2"/>
                                          </p:val>
                                        </p:tav>
                                        <p:tav tm="100000">
                                          <p:val>
                                            <p:strVal val="#ppt_x"/>
                                          </p:val>
                                        </p:tav>
                                      </p:tavLst>
                                    </p:anim>
                                    <p:anim calcmode="lin" valueType="num">
                                      <p:cBhvr>
                                        <p:cTn id="80" dur="1000" fill="hold"/>
                                        <p:tgtEl>
                                          <p:spTgt spid="110"/>
                                        </p:tgtEl>
                                        <p:attrNameLst>
                                          <p:attrName>ppt_y</p:attrName>
                                        </p:attrNameLst>
                                      </p:cBhvr>
                                      <p:tavLst>
                                        <p:tav tm="0">
                                          <p:val>
                                            <p:strVal val="#ppt_y"/>
                                          </p:val>
                                        </p:tav>
                                        <p:tav tm="100000">
                                          <p:val>
                                            <p:strVal val="#ppt_y"/>
                                          </p:val>
                                        </p:tav>
                                      </p:tavLst>
                                    </p:anim>
                                    <p:animEffect transition="in" filter="fade">
                                      <p:cBhvr>
                                        <p:cTn id="81"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0" grpId="0" animBg="1"/>
      <p:bldP spid="1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820</TotalTime>
  <Words>754</Words>
  <Application>Microsoft Office PowerPoint</Application>
  <PresentationFormat>On-screen Show (4:3)</PresentationFormat>
  <Paragraphs>107</Paragraphs>
  <Slides>18</Slides>
  <Notes>13</Notes>
  <HiddenSlides>1</HiddenSlides>
  <MMClips>2</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Office Theme</vt:lpstr>
      <vt:lpstr>1_Office Theme</vt:lpstr>
      <vt:lpstr>2_Office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Personal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Doel</cp:lastModifiedBy>
  <cp:revision>265</cp:revision>
  <dcterms:created xsi:type="dcterms:W3CDTF">2012-12-09T16:56:56Z</dcterms:created>
  <dcterms:modified xsi:type="dcterms:W3CDTF">2016-08-10T02:58:29Z</dcterms:modified>
</cp:coreProperties>
</file>